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2" r:id="rId4"/>
    <p:sldId id="283" r:id="rId5"/>
    <p:sldId id="281" r:id="rId6"/>
    <p:sldId id="258" r:id="rId7"/>
    <p:sldId id="260" r:id="rId8"/>
    <p:sldId id="261" r:id="rId9"/>
    <p:sldId id="273" r:id="rId10"/>
    <p:sldId id="262" r:id="rId11"/>
    <p:sldId id="263" r:id="rId12"/>
    <p:sldId id="264" r:id="rId13"/>
    <p:sldId id="271" r:id="rId14"/>
    <p:sldId id="274" r:id="rId15"/>
    <p:sldId id="272" r:id="rId16"/>
    <p:sldId id="267" r:id="rId17"/>
    <p:sldId id="266" r:id="rId18"/>
    <p:sldId id="268" r:id="rId19"/>
    <p:sldId id="269" r:id="rId20"/>
    <p:sldId id="270" r:id="rId21"/>
    <p:sldId id="265" r:id="rId22"/>
  </p:sldIdLst>
  <p:sldSz cx="18288000" cy="10287000"/>
  <p:notesSz cx="6858000" cy="9144000"/>
  <p:embeddedFontLs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Bold" pitchFamily="2" charset="77"/>
      <p:regular r:id="rId28"/>
      <p:bold r:id="rId29"/>
    </p:embeddedFont>
    <p:embeddedFont>
      <p:font typeface="Montserrat Classic Bold" pitchFamily="2" charset="77"/>
      <p:regular r:id="rId30"/>
      <p:bold r:id="rId31"/>
    </p:embeddedFont>
    <p:embeddedFont>
      <p:font typeface="Montserrat Semi-Bold" pitchFamily="2" charset="77"/>
      <p:regular r:id="rId32"/>
      <p:bold r:id="rId33"/>
    </p:embeddedFont>
    <p:embeddedFont>
      <p:font typeface="Open Sauce" pitchFamily="2" charset="77"/>
      <p:regular r:id="rId34"/>
    </p:embeddedFont>
    <p:embeddedFont>
      <p:font typeface="Open Sauce Bold" pitchFamily="2" charset="77"/>
      <p:regular r:id="rId35"/>
      <p:bold r:id="rId36"/>
    </p:embeddedFont>
    <p:embeddedFont>
      <p:font typeface="Public Sans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35" autoAdjust="0"/>
  </p:normalViewPr>
  <p:slideViewPr>
    <p:cSldViewPr>
      <p:cViewPr varScale="1">
        <p:scale>
          <a:sx n="76" d="100"/>
          <a:sy n="76" d="100"/>
        </p:scale>
        <p:origin x="6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5DED1-E255-F844-B90D-EE5A3BC37E78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CF0D-E89F-BF45-BDBB-130BFBAB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07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4CF0D-E89F-BF45-BDBB-130BFBAB99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4CF0D-E89F-BF45-BDBB-130BFBAB99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4CF0D-E89F-BF45-BDBB-130BFBAB99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0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4CF0D-E89F-BF45-BDBB-130BFBAB99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04888"/>
            <a:ext cx="16230600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5400000">
            <a:off x="-2499691" y="5801346"/>
            <a:ext cx="6961532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5400000">
            <a:off x="13809302" y="4431073"/>
            <a:ext cx="6947622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957263" y="9234488"/>
            <a:ext cx="16230600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052073" y="8384029"/>
            <a:ext cx="462080" cy="460887"/>
            <a:chOff x="0" y="0"/>
            <a:chExt cx="121700" cy="121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700" cy="121386"/>
            </a:xfrm>
            <a:custGeom>
              <a:avLst/>
              <a:gdLst/>
              <a:ahLst/>
              <a:cxnLst/>
              <a:rect l="l" t="t" r="r" b="b"/>
              <a:pathLst>
                <a:path w="121700" h="121386">
                  <a:moveTo>
                    <a:pt x="0" y="0"/>
                  </a:moveTo>
                  <a:lnTo>
                    <a:pt x="121700" y="0"/>
                  </a:lnTo>
                  <a:lnTo>
                    <a:pt x="121700" y="121386"/>
                  </a:lnTo>
                  <a:lnTo>
                    <a:pt x="0" y="121386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1700" cy="140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59144" y="887010"/>
            <a:ext cx="5790796" cy="331006"/>
            <a:chOff x="0" y="0"/>
            <a:chExt cx="1525148" cy="871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5148" cy="87179"/>
            </a:xfrm>
            <a:custGeom>
              <a:avLst/>
              <a:gdLst/>
              <a:ahLst/>
              <a:cxnLst/>
              <a:rect l="l" t="t" r="r" b="b"/>
              <a:pathLst>
                <a:path w="1525148" h="87179">
                  <a:moveTo>
                    <a:pt x="0" y="0"/>
                  </a:moveTo>
                  <a:lnTo>
                    <a:pt x="1525148" y="0"/>
                  </a:lnTo>
                  <a:lnTo>
                    <a:pt x="1525148" y="87179"/>
                  </a:lnTo>
                  <a:lnTo>
                    <a:pt x="0" y="87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525148" cy="106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459144" y="9092797"/>
            <a:ext cx="5790796" cy="331006"/>
            <a:chOff x="0" y="0"/>
            <a:chExt cx="1525148" cy="871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5148" cy="87179"/>
            </a:xfrm>
            <a:custGeom>
              <a:avLst/>
              <a:gdLst/>
              <a:ahLst/>
              <a:cxnLst/>
              <a:rect l="l" t="t" r="r" b="b"/>
              <a:pathLst>
                <a:path w="1525148" h="87179">
                  <a:moveTo>
                    <a:pt x="0" y="0"/>
                  </a:moveTo>
                  <a:lnTo>
                    <a:pt x="1525148" y="0"/>
                  </a:lnTo>
                  <a:lnTo>
                    <a:pt x="1525148" y="87179"/>
                  </a:lnTo>
                  <a:lnTo>
                    <a:pt x="0" y="87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525148" cy="106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88562" y="1319873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90" y="0"/>
                </a:lnTo>
                <a:lnTo>
                  <a:pt x="684290" y="800764"/>
                </a:lnTo>
                <a:lnTo>
                  <a:pt x="0" y="80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221797" y="2120637"/>
            <a:ext cx="9012777" cy="4888841"/>
          </a:xfrm>
          <a:custGeom>
            <a:avLst/>
            <a:gdLst/>
            <a:ahLst/>
            <a:cxnLst/>
            <a:rect l="l" t="t" r="r" b="b"/>
            <a:pathLst>
              <a:path w="9012777" h="4888841">
                <a:moveTo>
                  <a:pt x="0" y="0"/>
                </a:moveTo>
                <a:lnTo>
                  <a:pt x="9012777" y="0"/>
                </a:lnTo>
                <a:lnTo>
                  <a:pt x="9012777" y="4888841"/>
                </a:lnTo>
                <a:lnTo>
                  <a:pt x="0" y="4888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871" b="-26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502926" y="6816414"/>
            <a:ext cx="7692086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6500" b="1" dirty="0" err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全运会AI产品</a:t>
            </a:r>
            <a:endParaRPr lang="en-US" sz="6500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02926" y="1352172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9765" y="2233034"/>
            <a:ext cx="8769767" cy="5820933"/>
          </a:xfrm>
          <a:custGeom>
            <a:avLst/>
            <a:gdLst/>
            <a:ahLst/>
            <a:cxnLst/>
            <a:rect l="l" t="t" r="r" b="b"/>
            <a:pathLst>
              <a:path w="8769767" h="5820933">
                <a:moveTo>
                  <a:pt x="0" y="0"/>
                </a:moveTo>
                <a:lnTo>
                  <a:pt x="8769766" y="0"/>
                </a:lnTo>
                <a:lnTo>
                  <a:pt x="8769766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49531" y="2285023"/>
            <a:ext cx="8358704" cy="5768944"/>
          </a:xfrm>
          <a:custGeom>
            <a:avLst/>
            <a:gdLst/>
            <a:ahLst/>
            <a:cxnLst/>
            <a:rect l="l" t="t" r="r" b="b"/>
            <a:pathLst>
              <a:path w="8358704" h="5768944">
                <a:moveTo>
                  <a:pt x="0" y="0"/>
                </a:moveTo>
                <a:lnTo>
                  <a:pt x="8358704" y="0"/>
                </a:lnTo>
                <a:lnTo>
                  <a:pt x="8358704" y="5768943"/>
                </a:lnTo>
                <a:lnTo>
                  <a:pt x="0" y="576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6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0406" y="730901"/>
            <a:ext cx="9603403" cy="127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50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CHATUNI英语</a:t>
            </a:r>
            <a:r>
              <a:rPr lang="en-US" sz="5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/</a:t>
            </a:r>
            <a:r>
              <a:rPr lang="en-US" sz="50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CHATUNI日语</a:t>
            </a:r>
            <a:endParaRPr lang="en-US" sz="50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900"/>
              </a:lnSpc>
            </a:pPr>
            <a:endParaRPr lang="en-US" sz="50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3721" y="8662809"/>
            <a:ext cx="978055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中考高考真题训练，雅思托福真题训练，模拟真实考试</a:t>
            </a:r>
          </a:p>
          <a:p>
            <a:pPr algn="l">
              <a:lnSpc>
                <a:spcPts val="2940"/>
              </a:lnSpc>
            </a:pPr>
            <a:endParaRPr lang="en-US" sz="3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00822"/>
            <a:ext cx="7818906" cy="127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5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AI助手</a:t>
            </a:r>
          </a:p>
          <a:p>
            <a:pPr algn="l">
              <a:lnSpc>
                <a:spcPts val="4900"/>
              </a:lnSpc>
            </a:pPr>
            <a:endParaRPr lang="en-US" sz="5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103101" y="1028700"/>
            <a:ext cx="5100667" cy="7531769"/>
          </a:xfrm>
          <a:custGeom>
            <a:avLst/>
            <a:gdLst/>
            <a:ahLst/>
            <a:cxnLst/>
            <a:rect l="l" t="t" r="r" b="b"/>
            <a:pathLst>
              <a:path w="5100667" h="7531769">
                <a:moveTo>
                  <a:pt x="0" y="0"/>
                </a:moveTo>
                <a:lnTo>
                  <a:pt x="5100667" y="0"/>
                </a:lnTo>
                <a:lnTo>
                  <a:pt x="5100667" y="7531769"/>
                </a:lnTo>
                <a:lnTo>
                  <a:pt x="0" y="7531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62962" y="1028700"/>
            <a:ext cx="5186108" cy="7424968"/>
          </a:xfrm>
          <a:custGeom>
            <a:avLst/>
            <a:gdLst/>
            <a:ahLst/>
            <a:cxnLst/>
            <a:rect l="l" t="t" r="r" b="b"/>
            <a:pathLst>
              <a:path w="5186108" h="7424968">
                <a:moveTo>
                  <a:pt x="0" y="0"/>
                </a:moveTo>
                <a:lnTo>
                  <a:pt x="5186108" y="0"/>
                </a:lnTo>
                <a:lnTo>
                  <a:pt x="5186108" y="7424968"/>
                </a:lnTo>
                <a:lnTo>
                  <a:pt x="0" y="7424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22734" y="1028700"/>
            <a:ext cx="5136566" cy="7664740"/>
          </a:xfrm>
          <a:custGeom>
            <a:avLst/>
            <a:gdLst/>
            <a:ahLst/>
            <a:cxnLst/>
            <a:rect l="l" t="t" r="r" b="b"/>
            <a:pathLst>
              <a:path w="5136566" h="7664740">
                <a:moveTo>
                  <a:pt x="0" y="0"/>
                </a:moveTo>
                <a:lnTo>
                  <a:pt x="5136566" y="0"/>
                </a:lnTo>
                <a:lnTo>
                  <a:pt x="5136566" y="7664740"/>
                </a:lnTo>
                <a:lnTo>
                  <a:pt x="0" y="766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969390" y="1244713"/>
            <a:ext cx="3443254" cy="7099743"/>
          </a:xfrm>
          <a:custGeom>
            <a:avLst/>
            <a:gdLst/>
            <a:ahLst/>
            <a:cxnLst/>
            <a:rect l="l" t="t" r="r" b="b"/>
            <a:pathLst>
              <a:path w="3443254" h="7099743">
                <a:moveTo>
                  <a:pt x="0" y="0"/>
                </a:moveTo>
                <a:lnTo>
                  <a:pt x="3443254" y="0"/>
                </a:lnTo>
                <a:lnTo>
                  <a:pt x="3443254" y="7099743"/>
                </a:lnTo>
                <a:lnTo>
                  <a:pt x="0" y="7099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1" r="-3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192289" y="8968356"/>
            <a:ext cx="12749626" cy="113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多功能AI助手：包含翻译、智能语音、诗词汉字学习、数学温习、录音、</a:t>
            </a:r>
          </a:p>
          <a:p>
            <a:pPr algn="l">
              <a:lnSpc>
                <a:spcPts val="294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 计算器、闹钟、音乐及视频等功能，满足日常所需</a:t>
            </a:r>
          </a:p>
          <a:p>
            <a:pPr algn="l">
              <a:lnSpc>
                <a:spcPts val="2940"/>
              </a:lnSpc>
            </a:pPr>
            <a:endParaRPr lang="en-US" sz="3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1536" y="1733644"/>
            <a:ext cx="9732857" cy="9004670"/>
          </a:xfrm>
          <a:custGeom>
            <a:avLst/>
            <a:gdLst/>
            <a:ahLst/>
            <a:cxnLst/>
            <a:rect l="l" t="t" r="r" b="b"/>
            <a:pathLst>
              <a:path w="9732857" h="9004670">
                <a:moveTo>
                  <a:pt x="0" y="0"/>
                </a:moveTo>
                <a:lnTo>
                  <a:pt x="9732857" y="0"/>
                </a:lnTo>
                <a:lnTo>
                  <a:pt x="9732857" y="9004669"/>
                </a:lnTo>
                <a:lnTo>
                  <a:pt x="0" y="90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54" b="-1073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64393" y="2148264"/>
            <a:ext cx="7158170" cy="6593002"/>
          </a:xfrm>
          <a:custGeom>
            <a:avLst/>
            <a:gdLst/>
            <a:ahLst/>
            <a:cxnLst/>
            <a:rect l="l" t="t" r="r" b="b"/>
            <a:pathLst>
              <a:path w="7158170" h="6593002">
                <a:moveTo>
                  <a:pt x="0" y="0"/>
                </a:moveTo>
                <a:lnTo>
                  <a:pt x="7158170" y="0"/>
                </a:lnTo>
                <a:lnTo>
                  <a:pt x="7158170" y="6593003"/>
                </a:lnTo>
                <a:lnTo>
                  <a:pt x="0" y="6593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243" r="-16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00822"/>
            <a:ext cx="7818906" cy="127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5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产品规格参数</a:t>
            </a:r>
          </a:p>
          <a:p>
            <a:pPr algn="l">
              <a:lnSpc>
                <a:spcPts val="4900"/>
              </a:lnSpc>
            </a:pPr>
            <a:endParaRPr lang="en-US" sz="5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516FDD6-F0D5-94C6-AC3D-AEF4AC86A8D8}"/>
              </a:ext>
            </a:extLst>
          </p:cNvPr>
          <p:cNvSpPr/>
          <p:nvPr/>
        </p:nvSpPr>
        <p:spPr>
          <a:xfrm>
            <a:off x="1143000" y="495300"/>
            <a:ext cx="8228471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497FE48-4A74-C007-4A87-323AB595D940}"/>
              </a:ext>
            </a:extLst>
          </p:cNvPr>
          <p:cNvSpPr/>
          <p:nvPr/>
        </p:nvSpPr>
        <p:spPr>
          <a:xfrm>
            <a:off x="646448" y="1818969"/>
            <a:ext cx="0" cy="6961532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B69FF1E9-CE44-FA6F-3441-1DA8EAB3787C}"/>
              </a:ext>
            </a:extLst>
          </p:cNvPr>
          <p:cNvSpPr/>
          <p:nvPr/>
        </p:nvSpPr>
        <p:spPr>
          <a:xfrm>
            <a:off x="353935" y="762661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90" y="0"/>
                </a:lnTo>
                <a:lnTo>
                  <a:pt x="684290" y="800764"/>
                </a:lnTo>
                <a:lnTo>
                  <a:pt x="0" y="800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88E1DD72-2069-E44D-9FBD-AA4336A9AA55}"/>
              </a:ext>
            </a:extLst>
          </p:cNvPr>
          <p:cNvSpPr txBox="1"/>
          <p:nvPr/>
        </p:nvSpPr>
        <p:spPr>
          <a:xfrm>
            <a:off x="1168299" y="794960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>
                <a:solidFill>
                  <a:srgbClr val="DBB3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233612DA-57F6-BFA3-CC82-9CC9ABA938BA}"/>
              </a:ext>
            </a:extLst>
          </p:cNvPr>
          <p:cNvSpPr txBox="1"/>
          <p:nvPr/>
        </p:nvSpPr>
        <p:spPr>
          <a:xfrm>
            <a:off x="2064128" y="1563425"/>
            <a:ext cx="1085436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6999" b="1" dirty="0" err="1">
                <a:latin typeface="Montserrat Bold"/>
                <a:ea typeface="Montserrat Bold"/>
                <a:cs typeface="Montserrat Bold"/>
                <a:sym typeface="Montserrat Bold"/>
              </a:rPr>
              <a:t>产品五</a:t>
            </a:r>
            <a:r>
              <a:rPr lang="zh-CN" altLang="en-US" sz="6999" b="1" dirty="0">
                <a:latin typeface="Montserrat Bold"/>
                <a:ea typeface="Montserrat Bold"/>
                <a:cs typeface="Montserrat Bold"/>
                <a:sym typeface="Montserrat Bold"/>
              </a:rPr>
              <a:t>：</a:t>
            </a:r>
            <a:r>
              <a:rPr lang="en-US" altLang="zh-CN" sz="6999" b="1" dirty="0">
                <a:latin typeface="Montserrat Bold"/>
                <a:ea typeface="Montserrat Bold"/>
                <a:cs typeface="Montserrat Bold"/>
                <a:sym typeface="Montserrat Bold"/>
              </a:rPr>
              <a:t>AI</a:t>
            </a:r>
            <a:r>
              <a:rPr lang="zh-CN" altLang="en-US" sz="6999" b="1" dirty="0">
                <a:latin typeface="Montserrat Bold"/>
                <a:ea typeface="Montserrat Bold"/>
                <a:cs typeface="Montserrat Bold"/>
                <a:sym typeface="Montserrat Bold"/>
              </a:rPr>
              <a:t>平板</a:t>
            </a:r>
            <a:r>
              <a:rPr lang="en-US" altLang="zh-CN" sz="6999" b="1" dirty="0">
                <a:latin typeface="Montserrat Bold"/>
                <a:ea typeface="Montserrat Bold"/>
                <a:cs typeface="Montserrat Bold"/>
                <a:sym typeface="Montserrat Bold"/>
              </a:rPr>
              <a:t>/AI</a:t>
            </a:r>
            <a:r>
              <a:rPr lang="zh-CN" altLang="en-US" sz="6999" b="1" dirty="0"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altLang="zh-CN" sz="6999" b="1" dirty="0">
                <a:latin typeface="Montserrat Bold"/>
                <a:ea typeface="Montserrat Bold"/>
                <a:cs typeface="Montserrat Bold"/>
                <a:sym typeface="Montserrat Bold"/>
              </a:rPr>
              <a:t>Pad</a:t>
            </a:r>
            <a:endParaRPr lang="en-US" sz="6999" b="1" dirty="0"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8" name="Picture 7" descr="A computer with a keyboard&#10;&#10;Description automatically generated">
            <a:extLst>
              <a:ext uri="{FF2B5EF4-FFF2-40B4-BE49-F238E27FC236}">
                <a16:creationId xmlns:a16="http://schemas.microsoft.com/office/drawing/2014/main" id="{23CC3D49-E71E-B910-8330-B2B408CBD0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9" t="16858" r="18695" b="18453"/>
          <a:stretch/>
        </p:blipFill>
        <p:spPr>
          <a:xfrm>
            <a:off x="13552621" y="14103"/>
            <a:ext cx="4381444" cy="3609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B19076-F50B-A690-E582-A347D98D56CE}"/>
              </a:ext>
            </a:extLst>
          </p:cNvPr>
          <p:cNvSpPr txBox="1"/>
          <p:nvPr/>
        </p:nvSpPr>
        <p:spPr>
          <a:xfrm>
            <a:off x="1133707" y="2896731"/>
            <a:ext cx="163461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highlight>
                  <a:srgbClr val="FFFFFF"/>
                </a:highlight>
                <a:latin typeface="Montserrat" pitchFamily="2" charset="77"/>
              </a:rPr>
              <a:t>(AI </a:t>
            </a:r>
            <a:r>
              <a:rPr lang="en-US" sz="2800" b="1" dirty="0">
                <a:highlight>
                  <a:srgbClr val="FFFFFF"/>
                </a:highlight>
                <a:latin typeface="Montserrat" pitchFamily="2" charset="77"/>
              </a:rPr>
              <a:t>P</a:t>
            </a:r>
            <a:r>
              <a:rPr lang="en-US" sz="2800" b="1" dirty="0">
                <a:effectLst/>
                <a:highlight>
                  <a:srgbClr val="FFFFFF"/>
                </a:highlight>
                <a:latin typeface="Montserrat" pitchFamily="2" charset="77"/>
              </a:rPr>
              <a:t>ad</a:t>
            </a:r>
            <a:r>
              <a:rPr lang="zh-CN" altLang="en-US" sz="2800" b="1" dirty="0">
                <a:effectLst/>
                <a:highlight>
                  <a:srgbClr val="FFFFFF"/>
                </a:highlight>
                <a:latin typeface="Montserrat" pitchFamily="2" charset="77"/>
              </a:rPr>
              <a:t> </a:t>
            </a:r>
            <a:r>
              <a:rPr lang="en-US" sz="2800" b="1" dirty="0">
                <a:effectLst/>
                <a:highlight>
                  <a:srgbClr val="FFFFFF"/>
                </a:highlight>
                <a:latin typeface="Montserrat" pitchFamily="2" charset="77"/>
              </a:rPr>
              <a:t>+</a:t>
            </a:r>
            <a:r>
              <a:rPr lang="zh-CN" altLang="en-US" sz="2800" b="1" dirty="0">
                <a:effectLst/>
                <a:highlight>
                  <a:srgbClr val="FFFFFF"/>
                </a:highlight>
                <a:latin typeface="Montserrat" pitchFamily="2" charset="77"/>
              </a:rPr>
              <a:t> 校园端侧大模型</a:t>
            </a:r>
            <a:r>
              <a:rPr lang="en-US" altLang="zh-CN" sz="2800" b="1" dirty="0">
                <a:effectLst/>
                <a:highlight>
                  <a:srgbClr val="FFFFFF"/>
                </a:highlight>
                <a:latin typeface="Montserrat" pitchFamily="2" charset="77"/>
              </a:rPr>
              <a:t>) </a:t>
            </a:r>
            <a:endParaRPr lang="zh-CN" altLang="en-US" sz="2800" dirty="0">
              <a:effectLst/>
              <a:highlight>
                <a:srgbClr val="FFFFFF"/>
              </a:highlight>
              <a:latin typeface="Montserrat" pitchFamily="2" charset="77"/>
            </a:endParaRPr>
          </a:p>
          <a:p>
            <a:r>
              <a:rPr lang="en-US" altLang="zh-CN" sz="2800" dirty="0">
                <a:effectLst/>
                <a:highlight>
                  <a:srgbClr val="FFFFFF"/>
                </a:highlight>
                <a:latin typeface="Montserrat" pitchFamily="2" charset="77"/>
              </a:rPr>
              <a:t>• </a:t>
            </a:r>
            <a:r>
              <a:rPr lang="zh-CN" altLang="en-US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多层管理与个性化</a:t>
            </a:r>
            <a:r>
              <a:rPr lang="en-US" altLang="zh-CN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:</a:t>
            </a:r>
            <a:r>
              <a:rPr lang="zh-CN" altLang="en-US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 为老师、学生和学校提供定制化功能， 简化管理并优 化学习路径。 </a:t>
            </a:r>
            <a:endParaRPr lang="zh-CN" altLang="en-US" sz="2800" dirty="0">
              <a:effectLst/>
              <a:highlight>
                <a:srgbClr val="FFFFFF"/>
              </a:highlight>
              <a:latin typeface="Montserrat" pitchFamily="2" charset="77"/>
            </a:endParaRPr>
          </a:p>
          <a:p>
            <a:r>
              <a:rPr lang="en-US" altLang="zh-CN" sz="2800" dirty="0">
                <a:effectLst/>
                <a:highlight>
                  <a:srgbClr val="FFFFFF"/>
                </a:highlight>
                <a:latin typeface="Montserrat" pitchFamily="2" charset="77"/>
              </a:rPr>
              <a:t>• </a:t>
            </a:r>
            <a:r>
              <a:rPr lang="zh-CN" altLang="en-US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智能课程与反馈</a:t>
            </a:r>
            <a:r>
              <a:rPr lang="en-US" altLang="zh-CN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:</a:t>
            </a:r>
            <a:r>
              <a:rPr lang="en-US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AI</a:t>
            </a:r>
            <a:r>
              <a:rPr lang="zh-CN" altLang="en-US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自动生成 课程并提供即时反馈，提升教 学效率。 </a:t>
            </a:r>
            <a:endParaRPr lang="zh-CN" altLang="en-US" sz="2800" dirty="0">
              <a:effectLst/>
              <a:highlight>
                <a:srgbClr val="FFFFFF"/>
              </a:highlight>
              <a:latin typeface="Montserrat" pitchFamily="2" charset="77"/>
            </a:endParaRPr>
          </a:p>
          <a:p>
            <a:r>
              <a:rPr lang="en-US" altLang="zh-CN" sz="2800" dirty="0">
                <a:effectLst/>
                <a:highlight>
                  <a:srgbClr val="FFFFFF"/>
                </a:highlight>
                <a:latin typeface="Montserrat" pitchFamily="2" charset="77"/>
              </a:rPr>
              <a:t>• </a:t>
            </a:r>
            <a:r>
              <a:rPr lang="zh-CN" altLang="en-US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数据驱动决策</a:t>
            </a:r>
            <a:r>
              <a:rPr lang="en-US" altLang="zh-CN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:</a:t>
            </a:r>
            <a:r>
              <a:rPr lang="zh-CN" altLang="en-US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通过数据分析 优化资源配置，及时干预学生 学习问题。 </a:t>
            </a:r>
            <a:endParaRPr lang="zh-CN" altLang="en-US" sz="2800" dirty="0">
              <a:effectLst/>
              <a:highlight>
                <a:srgbClr val="FFFFFF"/>
              </a:highlight>
              <a:latin typeface="Montserrat" pitchFamily="2" charset="77"/>
            </a:endParaRPr>
          </a:p>
          <a:p>
            <a:r>
              <a:rPr lang="en-US" altLang="zh-CN" sz="2800" dirty="0">
                <a:effectLst/>
                <a:highlight>
                  <a:srgbClr val="FFFFFF"/>
                </a:highlight>
                <a:latin typeface="Montserrat" pitchFamily="2" charset="77"/>
              </a:rPr>
              <a:t>• </a:t>
            </a:r>
            <a:r>
              <a:rPr lang="zh-CN" altLang="en-US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沉浸式学习与多语言支持</a:t>
            </a:r>
            <a:r>
              <a:rPr lang="en-US" altLang="zh-CN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: </a:t>
            </a:r>
            <a:r>
              <a:rPr lang="zh-CN" altLang="en-US" sz="2800" dirty="0">
                <a:effectLst/>
                <a:highlight>
                  <a:srgbClr val="FFFFFF"/>
                </a:highlight>
                <a:latin typeface="Montserrat" pitchFamily="2" charset="77"/>
                <a:ea typeface="KaiTi" panose="02010609060101010101" pitchFamily="49" charset="-122"/>
              </a:rPr>
              <a:t>提升 学习体验，特别适合多元化课堂需求。</a:t>
            </a:r>
            <a:endParaRPr lang="zh-CN" altLang="en-US" sz="2800" dirty="0">
              <a:effectLst/>
              <a:highlight>
                <a:srgbClr val="FFFFFF"/>
              </a:highlight>
              <a:latin typeface="Montserrat" pitchFamily="2" charset="77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62BC8616-792E-86C5-C952-C8D32FC5F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09" y="5196463"/>
            <a:ext cx="7281175" cy="40961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C05A16-6859-9CEA-C03B-6C48A6B9BFFF}"/>
              </a:ext>
            </a:extLst>
          </p:cNvPr>
          <p:cNvSpPr txBox="1"/>
          <p:nvPr/>
        </p:nvSpPr>
        <p:spPr>
          <a:xfrm>
            <a:off x="914400" y="9624454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highlight>
                  <a:srgbClr val="FFFFFF"/>
                </a:highlight>
                <a:latin typeface="Montserrat" pitchFamily="2" charset="77"/>
              </a:rPr>
              <a:t>中考</a:t>
            </a:r>
            <a:r>
              <a:rPr lang="zh-CN" altLang="en-US" sz="2400" b="1" dirty="0">
                <a:highlight>
                  <a:srgbClr val="FFFFFF"/>
                </a:highlight>
                <a:latin typeface="Montserrat" pitchFamily="2" charset="77"/>
              </a:rPr>
              <a:t>、</a:t>
            </a:r>
            <a:r>
              <a:rPr lang="en-US" sz="2400" b="1" dirty="0" err="1">
                <a:highlight>
                  <a:srgbClr val="FFFFFF"/>
                </a:highlight>
                <a:latin typeface="Montserrat" pitchFamily="2" charset="77"/>
              </a:rPr>
              <a:t>高</a:t>
            </a:r>
            <a:r>
              <a:rPr lang="en-US" sz="2400" b="1" dirty="0" err="1">
                <a:effectLst/>
                <a:highlight>
                  <a:srgbClr val="FFFFFF"/>
                </a:highlight>
                <a:latin typeface="Montserrat" pitchFamily="2" charset="77"/>
              </a:rPr>
              <a:t>考</a:t>
            </a:r>
            <a:r>
              <a:rPr lang="zh-CN" altLang="en-US" sz="2400" b="1" dirty="0">
                <a:effectLst/>
                <a:highlight>
                  <a:srgbClr val="FFFFFF"/>
                </a:highlight>
                <a:latin typeface="Montserrat" pitchFamily="2" charset="77"/>
              </a:rPr>
              <a:t>、雅思、托福、日语高考</a:t>
            </a:r>
            <a:r>
              <a:rPr lang="en-US" sz="2400" b="1" dirty="0" err="1">
                <a:effectLst/>
                <a:highlight>
                  <a:srgbClr val="FFFFFF"/>
                </a:highlight>
                <a:latin typeface="Montserrat" pitchFamily="2" charset="77"/>
              </a:rPr>
              <a:t>真题题库</a:t>
            </a:r>
            <a:r>
              <a:rPr lang="zh-CN" altLang="en-US" sz="2400" b="1" dirty="0">
                <a:effectLst/>
                <a:highlight>
                  <a:srgbClr val="FFFFFF"/>
                </a:highlight>
                <a:latin typeface="Montserrat" pitchFamily="2" charset="77"/>
              </a:rPr>
              <a:t>（中教集团合作）</a:t>
            </a:r>
            <a:endParaRPr lang="zh-CN" altLang="en-US" sz="2400" dirty="0">
              <a:effectLst/>
              <a:highlight>
                <a:srgbClr val="FFFFFF"/>
              </a:highlight>
              <a:latin typeface="Montserrat" pitchFamily="2" charset="77"/>
            </a:endParaRPr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F100E0B8-1A79-1DC0-1964-96A6F767C4F5}"/>
              </a:ext>
            </a:extLst>
          </p:cNvPr>
          <p:cNvSpPr/>
          <p:nvPr/>
        </p:nvSpPr>
        <p:spPr>
          <a:xfrm>
            <a:off x="9602184" y="5183841"/>
            <a:ext cx="7919474" cy="4148854"/>
          </a:xfrm>
          <a:custGeom>
            <a:avLst/>
            <a:gdLst/>
            <a:ahLst/>
            <a:cxnLst/>
            <a:rect l="l" t="t" r="r" b="b"/>
            <a:pathLst>
              <a:path w="10102165" h="7068381">
                <a:moveTo>
                  <a:pt x="0" y="0"/>
                </a:moveTo>
                <a:lnTo>
                  <a:pt x="10102166" y="0"/>
                </a:lnTo>
                <a:lnTo>
                  <a:pt x="10102166" y="7068381"/>
                </a:lnTo>
                <a:lnTo>
                  <a:pt x="0" y="7068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762" r="-135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DD4A6F-9F48-319F-C18E-365D1FA60C99}"/>
              </a:ext>
            </a:extLst>
          </p:cNvPr>
          <p:cNvSpPr txBox="1"/>
          <p:nvPr/>
        </p:nvSpPr>
        <p:spPr>
          <a:xfrm>
            <a:off x="11171343" y="962445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highlight>
                  <a:srgbClr val="FFFFFF"/>
                </a:highlight>
                <a:latin typeface="Montserrat" pitchFamily="2" charset="77"/>
              </a:rPr>
              <a:t>AI外教实时交流</a:t>
            </a:r>
            <a:r>
              <a:rPr lang="zh-CN" altLang="en-US" sz="2400" b="1" dirty="0">
                <a:highlight>
                  <a:srgbClr val="FFFFFF"/>
                </a:highlight>
                <a:latin typeface="Montserrat" pitchFamily="2" charset="77"/>
              </a:rPr>
              <a:t>，训练口语、听力</a:t>
            </a:r>
            <a:endParaRPr lang="zh-CN" altLang="en-US" sz="2400" dirty="0">
              <a:effectLst/>
              <a:highlight>
                <a:srgbClr val="FFFFFF"/>
              </a:highligh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868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44C16E42-3616-FC07-5851-C54730496BEB}"/>
              </a:ext>
            </a:extLst>
          </p:cNvPr>
          <p:cNvSpPr/>
          <p:nvPr/>
        </p:nvSpPr>
        <p:spPr>
          <a:xfrm>
            <a:off x="73886" y="724853"/>
            <a:ext cx="9935272" cy="6857047"/>
          </a:xfrm>
          <a:custGeom>
            <a:avLst/>
            <a:gdLst/>
            <a:ahLst/>
            <a:cxnLst/>
            <a:rect l="l" t="t" r="r" b="b"/>
            <a:pathLst>
              <a:path w="8358704" h="5768944">
                <a:moveTo>
                  <a:pt x="0" y="0"/>
                </a:moveTo>
                <a:lnTo>
                  <a:pt x="8358704" y="0"/>
                </a:lnTo>
                <a:lnTo>
                  <a:pt x="8358704" y="5768943"/>
                </a:lnTo>
                <a:lnTo>
                  <a:pt x="0" y="5768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6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E75F0AA-D464-2F20-434C-EEE7C1B6CDDE}"/>
              </a:ext>
            </a:extLst>
          </p:cNvPr>
          <p:cNvSpPr txBox="1"/>
          <p:nvPr/>
        </p:nvSpPr>
        <p:spPr>
          <a:xfrm>
            <a:off x="4800600" y="8726805"/>
            <a:ext cx="978055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0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中考高考真题训练，雅思托福真题训练，模拟真实考试</a:t>
            </a:r>
            <a:endParaRPr lang="en-US" sz="30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940"/>
              </a:lnSpc>
            </a:pPr>
            <a:endParaRPr lang="en-US" sz="30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7670B4-DABB-099F-9891-4F80505B4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39"/>
          <a:stretch/>
        </p:blipFill>
        <p:spPr>
          <a:xfrm>
            <a:off x="9918281" y="800100"/>
            <a:ext cx="7988719" cy="70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5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credit card&#10;&#10;Description automatically generated">
            <a:extLst>
              <a:ext uri="{FF2B5EF4-FFF2-40B4-BE49-F238E27FC236}">
                <a16:creationId xmlns:a16="http://schemas.microsoft.com/office/drawing/2014/main" id="{A8205BBA-5FAF-D238-A195-25D3C998D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081123" cy="506772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7EB5E9-5BDE-09DC-8F20-751FC167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36" y="3666035"/>
            <a:ext cx="6263943" cy="5975945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82412FE1-4BC4-E068-7668-A2EDB5228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879" y="3619500"/>
            <a:ext cx="6806005" cy="6069017"/>
          </a:xfrm>
          <a:prstGeom prst="rect">
            <a:avLst/>
          </a:prstGeom>
        </p:spPr>
      </p:pic>
      <p:sp>
        <p:nvSpPr>
          <p:cNvPr id="8" name="TextBox 47">
            <a:extLst>
              <a:ext uri="{FF2B5EF4-FFF2-40B4-BE49-F238E27FC236}">
                <a16:creationId xmlns:a16="http://schemas.microsoft.com/office/drawing/2014/main" id="{E3834C4F-0BC3-DBEB-00A5-945AC12FA4B1}"/>
              </a:ext>
            </a:extLst>
          </p:cNvPr>
          <p:cNvSpPr txBox="1"/>
          <p:nvPr/>
        </p:nvSpPr>
        <p:spPr>
          <a:xfrm>
            <a:off x="8382000" y="1673659"/>
            <a:ext cx="1085436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6999" b="1" dirty="0" err="1">
                <a:latin typeface="Montserrat Bold"/>
                <a:ea typeface="Montserrat Bold"/>
                <a:cs typeface="Montserrat Bold"/>
                <a:sym typeface="Montserrat Bold"/>
              </a:rPr>
              <a:t>产品规格参数</a:t>
            </a:r>
            <a:endParaRPr lang="en-US" sz="6999" b="1" dirty="0"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4CE0A-798B-3E53-BDB0-9D490340B30F}"/>
              </a:ext>
            </a:extLst>
          </p:cNvPr>
          <p:cNvSpPr txBox="1"/>
          <p:nvPr/>
        </p:nvSpPr>
        <p:spPr>
          <a:xfrm>
            <a:off x="310428" y="5404468"/>
            <a:ext cx="395969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C0C0C"/>
                </a:solidFill>
                <a:effectLst/>
                <a:highlight>
                  <a:srgbClr val="FFFFFF"/>
                </a:highlight>
                <a:latin typeface="MicrosoftYaHei"/>
              </a:rPr>
              <a:t>高性能，更稳定，流畅高效</a:t>
            </a:r>
            <a:endParaRPr lang="en-US" altLang="zh-CN" sz="2400" b="1" dirty="0">
              <a:solidFill>
                <a:srgbClr val="0C0C0C"/>
              </a:solidFill>
              <a:effectLst/>
              <a:highlight>
                <a:srgbClr val="FFFFFF"/>
              </a:highlight>
              <a:latin typeface="MicrosoftYaHei"/>
            </a:endParaRPr>
          </a:p>
          <a:p>
            <a:r>
              <a:rPr lang="zh-CN" alt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盖亚帕拉卡</a:t>
            </a:r>
            <a:r>
              <a:rPr 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ArialMT"/>
              </a:rPr>
              <a:t>AI</a:t>
            </a:r>
            <a:r>
              <a:rPr lang="zh-CN" alt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平板笔记本采用紫光展锐</a:t>
            </a:r>
            <a:r>
              <a:rPr 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ArialMT"/>
              </a:rPr>
              <a:t>T616</a:t>
            </a:r>
            <a:r>
              <a:rPr lang="zh-CN" alt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八 核处理器，两颗</a:t>
            </a:r>
            <a:r>
              <a:rPr 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ArialMT"/>
              </a:rPr>
              <a:t>A75</a:t>
            </a:r>
            <a:r>
              <a:rPr lang="zh-CN" alt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高性能大核心和六颗</a:t>
            </a:r>
            <a:r>
              <a:rPr 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ArialMT"/>
              </a:rPr>
              <a:t>A55</a:t>
            </a:r>
            <a:r>
              <a:rPr lang="zh-CN" alt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智 能核心出色的配合，用户体验更流畅</a:t>
            </a:r>
            <a:r>
              <a:rPr lang="en-US" altLang="zh-CN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;</a:t>
            </a:r>
            <a:r>
              <a:rPr lang="zh-CN" alt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并采用 更高级的</a:t>
            </a:r>
            <a:r>
              <a:rPr 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ArialMT"/>
              </a:rPr>
              <a:t>Mali-G57</a:t>
            </a:r>
            <a:r>
              <a:rPr lang="zh-CN" alt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图形处理器，提升了能效的 同时获得更出色的显示特性。 </a:t>
            </a:r>
            <a:endParaRPr lang="zh-CN" altLang="en-US" sz="2000" dirty="0">
              <a:effectLst/>
              <a:highlight>
                <a:srgbClr val="FFFFFF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C810B-06AD-27AE-92B6-FD0ED7D30113}"/>
              </a:ext>
            </a:extLst>
          </p:cNvPr>
          <p:cNvSpPr txBox="1"/>
          <p:nvPr/>
        </p:nvSpPr>
        <p:spPr>
          <a:xfrm>
            <a:off x="291843" y="8310846"/>
            <a:ext cx="46751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C0C0C"/>
                </a:solidFill>
                <a:effectLst/>
                <a:highlight>
                  <a:srgbClr val="FFFFFF"/>
                </a:highlight>
                <a:latin typeface="MicrosoftYaHei"/>
              </a:rPr>
              <a:t>后置摄像头，拍照拍笔记</a:t>
            </a:r>
            <a:r>
              <a:rPr lang="zh-CN" altLang="en-US" sz="2400" b="1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更清晰</a:t>
            </a:r>
            <a:endParaRPr lang="en-US" altLang="zh-CN" sz="2400" b="1" dirty="0">
              <a:solidFill>
                <a:srgbClr val="3F3F3F"/>
              </a:solidFill>
              <a:effectLst/>
              <a:highlight>
                <a:srgbClr val="FFFFFF"/>
              </a:highlight>
              <a:latin typeface="MicrosoftYaHei"/>
            </a:endParaRPr>
          </a:p>
          <a:p>
            <a:r>
              <a:rPr lang="zh-CN" alt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前置</a:t>
            </a:r>
            <a:r>
              <a:rPr lang="en-US" altLang="zh-CN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ArialMT"/>
              </a:rPr>
              <a:t>500</a:t>
            </a:r>
            <a:r>
              <a:rPr lang="zh-CN" alt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万像素、后置</a:t>
            </a:r>
            <a:r>
              <a:rPr lang="en-US" altLang="zh-CN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ArialMT"/>
              </a:rPr>
              <a:t>1300</a:t>
            </a:r>
            <a:r>
              <a:rPr lang="zh-CN" altLang="en-US" sz="200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MicrosoftYaHei"/>
              </a:rPr>
              <a:t>万像素高清双摄 像头，生活记录、拍照搜题、线学习、视频通话和会议轻松便 捷。 </a:t>
            </a:r>
            <a:endParaRPr lang="zh-CN" altLang="en-US" sz="200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89553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0">
            <a:extLst>
              <a:ext uri="{FF2B5EF4-FFF2-40B4-BE49-F238E27FC236}">
                <a16:creationId xmlns:a16="http://schemas.microsoft.com/office/drawing/2014/main" id="{1F45124D-787A-0426-BAE8-1401262C5BB4}"/>
              </a:ext>
            </a:extLst>
          </p:cNvPr>
          <p:cNvGrpSpPr/>
          <p:nvPr/>
        </p:nvGrpSpPr>
        <p:grpSpPr>
          <a:xfrm>
            <a:off x="1905000" y="4151515"/>
            <a:ext cx="5105400" cy="4635054"/>
            <a:chOff x="0" y="0"/>
            <a:chExt cx="1252550" cy="1220755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033D3B33-12B1-4913-F150-18F2B39210FE}"/>
                </a:ext>
              </a:extLst>
            </p:cNvPr>
            <p:cNvSpPr/>
            <p:nvPr/>
          </p:nvSpPr>
          <p:spPr>
            <a:xfrm>
              <a:off x="0" y="0"/>
              <a:ext cx="1252550" cy="1220755"/>
            </a:xfrm>
            <a:custGeom>
              <a:avLst/>
              <a:gdLst/>
              <a:ahLst/>
              <a:cxnLst/>
              <a:rect l="l" t="t" r="r" b="b"/>
              <a:pathLst>
                <a:path w="1252550" h="1220755">
                  <a:moveTo>
                    <a:pt x="0" y="0"/>
                  </a:moveTo>
                  <a:lnTo>
                    <a:pt x="1252550" y="0"/>
                  </a:lnTo>
                  <a:lnTo>
                    <a:pt x="1252550" y="1220755"/>
                  </a:lnTo>
                  <a:lnTo>
                    <a:pt x="0" y="1220755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2">
              <a:extLst>
                <a:ext uri="{FF2B5EF4-FFF2-40B4-BE49-F238E27FC236}">
                  <a16:creationId xmlns:a16="http://schemas.microsoft.com/office/drawing/2014/main" id="{DE05013B-47E9-D720-B717-B94A3445474E}"/>
                </a:ext>
              </a:extLst>
            </p:cNvPr>
            <p:cNvSpPr txBox="1"/>
            <p:nvPr/>
          </p:nvSpPr>
          <p:spPr>
            <a:xfrm>
              <a:off x="0" y="-19050"/>
              <a:ext cx="1252550" cy="1239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3" name="Group 12">
            <a:extLst>
              <a:ext uri="{FF2B5EF4-FFF2-40B4-BE49-F238E27FC236}">
                <a16:creationId xmlns:a16="http://schemas.microsoft.com/office/drawing/2014/main" id="{0E129365-D4E9-9917-410F-03A9DFC8DDDC}"/>
              </a:ext>
            </a:extLst>
          </p:cNvPr>
          <p:cNvGrpSpPr/>
          <p:nvPr/>
        </p:nvGrpSpPr>
        <p:grpSpPr>
          <a:xfrm>
            <a:off x="12117452" y="4159543"/>
            <a:ext cx="4954799" cy="4635054"/>
            <a:chOff x="0" y="0"/>
            <a:chExt cx="1304968" cy="1220755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EE8524C1-F37F-D480-972C-04EB11BDAD2A}"/>
                </a:ext>
              </a:extLst>
            </p:cNvPr>
            <p:cNvSpPr/>
            <p:nvPr/>
          </p:nvSpPr>
          <p:spPr>
            <a:xfrm>
              <a:off x="0" y="0"/>
              <a:ext cx="1304968" cy="1220755"/>
            </a:xfrm>
            <a:custGeom>
              <a:avLst/>
              <a:gdLst/>
              <a:ahLst/>
              <a:cxnLst/>
              <a:rect l="l" t="t" r="r" b="b"/>
              <a:pathLst>
                <a:path w="1304968" h="1220755">
                  <a:moveTo>
                    <a:pt x="0" y="0"/>
                  </a:moveTo>
                  <a:lnTo>
                    <a:pt x="1304968" y="0"/>
                  </a:lnTo>
                  <a:lnTo>
                    <a:pt x="1304968" y="1220755"/>
                  </a:lnTo>
                  <a:lnTo>
                    <a:pt x="0" y="1220755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71A8621B-D172-ED5C-A79D-CD2ABDAF3DAA}"/>
                </a:ext>
              </a:extLst>
            </p:cNvPr>
            <p:cNvSpPr txBox="1"/>
            <p:nvPr/>
          </p:nvSpPr>
          <p:spPr>
            <a:xfrm>
              <a:off x="0" y="-19050"/>
              <a:ext cx="1304968" cy="1239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9" name="Group 21">
            <a:extLst>
              <a:ext uri="{FF2B5EF4-FFF2-40B4-BE49-F238E27FC236}">
                <a16:creationId xmlns:a16="http://schemas.microsoft.com/office/drawing/2014/main" id="{3B4764D5-9B91-62F8-CB8C-562F81E87D91}"/>
              </a:ext>
            </a:extLst>
          </p:cNvPr>
          <p:cNvGrpSpPr/>
          <p:nvPr/>
        </p:nvGrpSpPr>
        <p:grpSpPr>
          <a:xfrm>
            <a:off x="3121740" y="3247762"/>
            <a:ext cx="199132" cy="238936"/>
            <a:chOff x="0" y="0"/>
            <a:chExt cx="52446" cy="62930"/>
          </a:xfrm>
        </p:grpSpPr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7D2D87B4-3752-2D29-88AC-D96FF9CDAEAB}"/>
                </a:ext>
              </a:extLst>
            </p:cNvPr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C9F5EEF9-93B0-419E-5137-1370490D777F}"/>
                </a:ext>
              </a:extLst>
            </p:cNvPr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2" name="Group 24">
            <a:extLst>
              <a:ext uri="{FF2B5EF4-FFF2-40B4-BE49-F238E27FC236}">
                <a16:creationId xmlns:a16="http://schemas.microsoft.com/office/drawing/2014/main" id="{6B42281C-753D-FD0C-FA89-A56CD2F3334E}"/>
              </a:ext>
            </a:extLst>
          </p:cNvPr>
          <p:cNvGrpSpPr/>
          <p:nvPr/>
        </p:nvGrpSpPr>
        <p:grpSpPr>
          <a:xfrm>
            <a:off x="13616345" y="3281171"/>
            <a:ext cx="199132" cy="238936"/>
            <a:chOff x="0" y="0"/>
            <a:chExt cx="52446" cy="62930"/>
          </a:xfrm>
        </p:grpSpPr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F2D75449-1B5F-D6E7-231C-FBCD4200DE92}"/>
                </a:ext>
              </a:extLst>
            </p:cNvPr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4CA44709-0B25-DD83-3F87-A3B6469F7C89}"/>
                </a:ext>
              </a:extLst>
            </p:cNvPr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8" name="Group 30">
            <a:extLst>
              <a:ext uri="{FF2B5EF4-FFF2-40B4-BE49-F238E27FC236}">
                <a16:creationId xmlns:a16="http://schemas.microsoft.com/office/drawing/2014/main" id="{4FC30485-6CCE-B468-80B8-C2E3FDB723D3}"/>
              </a:ext>
            </a:extLst>
          </p:cNvPr>
          <p:cNvGrpSpPr/>
          <p:nvPr/>
        </p:nvGrpSpPr>
        <p:grpSpPr>
          <a:xfrm>
            <a:off x="7161654" y="4159543"/>
            <a:ext cx="4755774" cy="4635054"/>
            <a:chOff x="0" y="0"/>
            <a:chExt cx="1252550" cy="1220755"/>
          </a:xfrm>
        </p:grpSpPr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350ACEAA-3E6E-1960-89B1-BE5D53D55BE4}"/>
                </a:ext>
              </a:extLst>
            </p:cNvPr>
            <p:cNvSpPr/>
            <p:nvPr/>
          </p:nvSpPr>
          <p:spPr>
            <a:xfrm>
              <a:off x="0" y="0"/>
              <a:ext cx="1252550" cy="1220755"/>
            </a:xfrm>
            <a:custGeom>
              <a:avLst/>
              <a:gdLst/>
              <a:ahLst/>
              <a:cxnLst/>
              <a:rect l="l" t="t" r="r" b="b"/>
              <a:pathLst>
                <a:path w="1252550" h="1220755">
                  <a:moveTo>
                    <a:pt x="0" y="0"/>
                  </a:moveTo>
                  <a:lnTo>
                    <a:pt x="1252550" y="0"/>
                  </a:lnTo>
                  <a:lnTo>
                    <a:pt x="1252550" y="1220755"/>
                  </a:lnTo>
                  <a:lnTo>
                    <a:pt x="0" y="1220755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32">
              <a:extLst>
                <a:ext uri="{FF2B5EF4-FFF2-40B4-BE49-F238E27FC236}">
                  <a16:creationId xmlns:a16="http://schemas.microsoft.com/office/drawing/2014/main" id="{B90B2219-218D-AFDF-A9FF-24FC2A3FD4DA}"/>
                </a:ext>
              </a:extLst>
            </p:cNvPr>
            <p:cNvSpPr txBox="1"/>
            <p:nvPr/>
          </p:nvSpPr>
          <p:spPr>
            <a:xfrm>
              <a:off x="0" y="-19050"/>
              <a:ext cx="1252550" cy="1239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1" name="Group 33">
            <a:extLst>
              <a:ext uri="{FF2B5EF4-FFF2-40B4-BE49-F238E27FC236}">
                <a16:creationId xmlns:a16="http://schemas.microsoft.com/office/drawing/2014/main" id="{D8573FAF-4BB0-C3D2-037B-52CD281A3410}"/>
              </a:ext>
            </a:extLst>
          </p:cNvPr>
          <p:cNvGrpSpPr/>
          <p:nvPr/>
        </p:nvGrpSpPr>
        <p:grpSpPr>
          <a:xfrm>
            <a:off x="7246485" y="3264466"/>
            <a:ext cx="199132" cy="238936"/>
            <a:chOff x="0" y="0"/>
            <a:chExt cx="52446" cy="62930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3D041E38-02CF-6622-0E20-5F5376B6441B}"/>
                </a:ext>
              </a:extLst>
            </p:cNvPr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35">
              <a:extLst>
                <a:ext uri="{FF2B5EF4-FFF2-40B4-BE49-F238E27FC236}">
                  <a16:creationId xmlns:a16="http://schemas.microsoft.com/office/drawing/2014/main" id="{E8958EF0-9265-26CE-A0E3-6F47E7CD73D9}"/>
                </a:ext>
              </a:extLst>
            </p:cNvPr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27" name="Freeform 39">
            <a:extLst>
              <a:ext uri="{FF2B5EF4-FFF2-40B4-BE49-F238E27FC236}">
                <a16:creationId xmlns:a16="http://schemas.microsoft.com/office/drawing/2014/main" id="{CEA41228-8237-EF31-F0E2-88727862108E}"/>
              </a:ext>
            </a:extLst>
          </p:cNvPr>
          <p:cNvSpPr/>
          <p:nvPr/>
        </p:nvSpPr>
        <p:spPr>
          <a:xfrm>
            <a:off x="2517038" y="4143488"/>
            <a:ext cx="3883474" cy="4651109"/>
          </a:xfrm>
          <a:custGeom>
            <a:avLst/>
            <a:gdLst/>
            <a:ahLst/>
            <a:cxnLst/>
            <a:rect l="l" t="t" r="r" b="b"/>
            <a:pathLst>
              <a:path w="3883474" h="4651109">
                <a:moveTo>
                  <a:pt x="0" y="0"/>
                </a:moveTo>
                <a:lnTo>
                  <a:pt x="3883474" y="0"/>
                </a:lnTo>
                <a:lnTo>
                  <a:pt x="3883474" y="4651109"/>
                </a:lnTo>
                <a:lnTo>
                  <a:pt x="0" y="4651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48" t="-9511" r="-71395" b="-144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40">
            <a:extLst>
              <a:ext uri="{FF2B5EF4-FFF2-40B4-BE49-F238E27FC236}">
                <a16:creationId xmlns:a16="http://schemas.microsoft.com/office/drawing/2014/main" id="{34538C95-4B3C-C07E-A605-66D5C14F6A0E}"/>
              </a:ext>
            </a:extLst>
          </p:cNvPr>
          <p:cNvSpPr/>
          <p:nvPr/>
        </p:nvSpPr>
        <p:spPr>
          <a:xfrm>
            <a:off x="7723158" y="4159543"/>
            <a:ext cx="3632765" cy="4650591"/>
          </a:xfrm>
          <a:custGeom>
            <a:avLst/>
            <a:gdLst/>
            <a:ahLst/>
            <a:cxnLst/>
            <a:rect l="l" t="t" r="r" b="b"/>
            <a:pathLst>
              <a:path w="3632765" h="4650591">
                <a:moveTo>
                  <a:pt x="0" y="0"/>
                </a:moveTo>
                <a:lnTo>
                  <a:pt x="3632765" y="0"/>
                </a:lnTo>
                <a:lnTo>
                  <a:pt x="3632765" y="4650591"/>
                </a:lnTo>
                <a:lnTo>
                  <a:pt x="0" y="4650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505" r="-285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41">
            <a:extLst>
              <a:ext uri="{FF2B5EF4-FFF2-40B4-BE49-F238E27FC236}">
                <a16:creationId xmlns:a16="http://schemas.microsoft.com/office/drawing/2014/main" id="{496DCB2C-6CC4-79FF-78AE-3DC51A732158}"/>
              </a:ext>
            </a:extLst>
          </p:cNvPr>
          <p:cNvSpPr/>
          <p:nvPr/>
        </p:nvSpPr>
        <p:spPr>
          <a:xfrm>
            <a:off x="12649200" y="4175079"/>
            <a:ext cx="3891304" cy="4635054"/>
          </a:xfrm>
          <a:custGeom>
            <a:avLst/>
            <a:gdLst/>
            <a:ahLst/>
            <a:cxnLst/>
            <a:rect l="l" t="t" r="r" b="b"/>
            <a:pathLst>
              <a:path w="3891304" h="4635054">
                <a:moveTo>
                  <a:pt x="0" y="0"/>
                </a:moveTo>
                <a:lnTo>
                  <a:pt x="3891303" y="0"/>
                </a:lnTo>
                <a:lnTo>
                  <a:pt x="3891303" y="4635055"/>
                </a:lnTo>
                <a:lnTo>
                  <a:pt x="0" y="4635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450" r="-217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43">
            <a:extLst>
              <a:ext uri="{FF2B5EF4-FFF2-40B4-BE49-F238E27FC236}">
                <a16:creationId xmlns:a16="http://schemas.microsoft.com/office/drawing/2014/main" id="{74605D14-8A84-F20D-8478-6D243840C98C}"/>
              </a:ext>
            </a:extLst>
          </p:cNvPr>
          <p:cNvSpPr txBox="1"/>
          <p:nvPr/>
        </p:nvSpPr>
        <p:spPr>
          <a:xfrm>
            <a:off x="3247666" y="3068359"/>
            <a:ext cx="2643574" cy="488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010" b="1" dirty="0" err="1">
                <a:latin typeface="Open Sauce Bold"/>
                <a:ea typeface="Open Sauce Bold"/>
                <a:cs typeface="Open Sauce Bold"/>
                <a:sym typeface="Open Sauce Bold"/>
              </a:rPr>
              <a:t>AI外教</a:t>
            </a:r>
            <a:r>
              <a:rPr lang="en-US" sz="3010" b="1" dirty="0">
                <a:latin typeface="Open Sauce Bold"/>
                <a:ea typeface="Open Sauce Bold"/>
                <a:cs typeface="Open Sauce Bold"/>
                <a:sym typeface="Open Sauce Bold"/>
              </a:rPr>
              <a:t>/</a:t>
            </a:r>
            <a:r>
              <a:rPr lang="en-US" sz="3010" b="1" dirty="0" err="1">
                <a:latin typeface="Open Sauce Bold"/>
                <a:ea typeface="Open Sauce Bold"/>
                <a:cs typeface="Open Sauce Bold"/>
                <a:sym typeface="Open Sauce Bold"/>
              </a:rPr>
              <a:t>陪读</a:t>
            </a:r>
            <a:endParaRPr lang="en-US" sz="3010" b="1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55B53B02-5219-4052-0E30-8182623EA201}"/>
              </a:ext>
            </a:extLst>
          </p:cNvPr>
          <p:cNvSpPr txBox="1"/>
          <p:nvPr/>
        </p:nvSpPr>
        <p:spPr>
          <a:xfrm>
            <a:off x="13942765" y="3102460"/>
            <a:ext cx="1921805" cy="505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010" b="1" dirty="0" err="1">
                <a:latin typeface="Open Sauce Bold"/>
                <a:ea typeface="Open Sauce Bold"/>
                <a:cs typeface="Open Sauce Bold"/>
                <a:sym typeface="Open Sauce Bold"/>
              </a:rPr>
              <a:t>每日资讯</a:t>
            </a:r>
            <a:endParaRPr lang="en-US" sz="3010" b="1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2" name="TextBox 45">
            <a:extLst>
              <a:ext uri="{FF2B5EF4-FFF2-40B4-BE49-F238E27FC236}">
                <a16:creationId xmlns:a16="http://schemas.microsoft.com/office/drawing/2014/main" id="{872E1D42-D742-6F12-B0F6-36E61D1CFC7B}"/>
              </a:ext>
            </a:extLst>
          </p:cNvPr>
          <p:cNvSpPr txBox="1"/>
          <p:nvPr/>
        </p:nvSpPr>
        <p:spPr>
          <a:xfrm>
            <a:off x="7313401" y="3085755"/>
            <a:ext cx="4954799" cy="488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010" b="1" dirty="0" err="1">
                <a:latin typeface="Open Sauce Bold"/>
                <a:ea typeface="Open Sauce Bold"/>
                <a:cs typeface="Open Sauce Bold"/>
                <a:sym typeface="Open Sauce Bold"/>
              </a:rPr>
              <a:t>自动语音翻译（同声传译</a:t>
            </a:r>
            <a:r>
              <a:rPr lang="en-US" sz="3010" b="1" dirty="0">
                <a:latin typeface="Open Sauce Bold"/>
                <a:ea typeface="Open Sauce Bold"/>
                <a:cs typeface="Open Sauce Bold"/>
                <a:sym typeface="Open Sauce Bold"/>
              </a:rPr>
              <a:t>）</a:t>
            </a: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F47B7731-1B70-29EC-6ABE-D899094E85E1}"/>
              </a:ext>
            </a:extLst>
          </p:cNvPr>
          <p:cNvSpPr/>
          <p:nvPr/>
        </p:nvSpPr>
        <p:spPr>
          <a:xfrm>
            <a:off x="1143000" y="495300"/>
            <a:ext cx="8228471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">
            <a:extLst>
              <a:ext uri="{FF2B5EF4-FFF2-40B4-BE49-F238E27FC236}">
                <a16:creationId xmlns:a16="http://schemas.microsoft.com/office/drawing/2014/main" id="{941738F3-9C39-B03D-6548-8E3DCA93D609}"/>
              </a:ext>
            </a:extLst>
          </p:cNvPr>
          <p:cNvSpPr/>
          <p:nvPr/>
        </p:nvSpPr>
        <p:spPr>
          <a:xfrm>
            <a:off x="646448" y="1818969"/>
            <a:ext cx="0" cy="6961532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329BD925-A5CF-A0B3-4BA0-3185080A16DA}"/>
              </a:ext>
            </a:extLst>
          </p:cNvPr>
          <p:cNvSpPr/>
          <p:nvPr/>
        </p:nvSpPr>
        <p:spPr>
          <a:xfrm>
            <a:off x="353935" y="762661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90" y="0"/>
                </a:lnTo>
                <a:lnTo>
                  <a:pt x="684290" y="800764"/>
                </a:lnTo>
                <a:lnTo>
                  <a:pt x="0" y="800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42">
            <a:extLst>
              <a:ext uri="{FF2B5EF4-FFF2-40B4-BE49-F238E27FC236}">
                <a16:creationId xmlns:a16="http://schemas.microsoft.com/office/drawing/2014/main" id="{19EA1E9C-858D-E943-BE97-61CFB8AD4AE9}"/>
              </a:ext>
            </a:extLst>
          </p:cNvPr>
          <p:cNvSpPr txBox="1"/>
          <p:nvPr/>
        </p:nvSpPr>
        <p:spPr>
          <a:xfrm>
            <a:off x="1168299" y="794960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>
                <a:solidFill>
                  <a:srgbClr val="DBB3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  <p:sp>
        <p:nvSpPr>
          <p:cNvPr id="40" name="TextBox 47">
            <a:extLst>
              <a:ext uri="{FF2B5EF4-FFF2-40B4-BE49-F238E27FC236}">
                <a16:creationId xmlns:a16="http://schemas.microsoft.com/office/drawing/2014/main" id="{62F9FF06-F85D-DFEA-A4A6-8793F1BC5CEF}"/>
              </a:ext>
            </a:extLst>
          </p:cNvPr>
          <p:cNvSpPr txBox="1"/>
          <p:nvPr/>
        </p:nvSpPr>
        <p:spPr>
          <a:xfrm>
            <a:off x="1185232" y="1640936"/>
            <a:ext cx="7061363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6999" b="1" dirty="0" err="1">
                <a:latin typeface="Montserrat Bold"/>
                <a:ea typeface="Montserrat Bold"/>
                <a:cs typeface="Montserrat Bold"/>
                <a:sym typeface="Montserrat Bold"/>
              </a:rPr>
              <a:t>产品六</a:t>
            </a:r>
            <a:r>
              <a:rPr lang="zh-CN" altLang="en-US" sz="6999" b="1" dirty="0">
                <a:latin typeface="Montserrat Bold"/>
                <a:ea typeface="Montserrat Bold"/>
                <a:cs typeface="Montserrat Bold"/>
                <a:sym typeface="Montserrat Bold"/>
              </a:rPr>
              <a:t>：</a:t>
            </a:r>
            <a:r>
              <a:rPr lang="en-US" altLang="zh-CN" sz="6999" b="1" dirty="0">
                <a:latin typeface="Montserrat Bold"/>
                <a:ea typeface="Montserrat Bold"/>
                <a:cs typeface="Montserrat Bold"/>
                <a:sym typeface="Montserrat Bold"/>
              </a:rPr>
              <a:t>AI</a:t>
            </a:r>
            <a:r>
              <a:rPr lang="zh-CN" altLang="en-US" sz="6999" b="1" dirty="0">
                <a:latin typeface="Montserrat Bold"/>
                <a:ea typeface="Montserrat Bold"/>
                <a:cs typeface="Montserrat Bold"/>
                <a:sym typeface="Montserrat Bold"/>
              </a:rPr>
              <a:t>手表</a:t>
            </a:r>
            <a:endParaRPr lang="en-US" sz="6999" b="1" dirty="0"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61156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1">
            <a:extLst>
              <a:ext uri="{FF2B5EF4-FFF2-40B4-BE49-F238E27FC236}">
                <a16:creationId xmlns:a16="http://schemas.microsoft.com/office/drawing/2014/main" id="{9964E47E-569B-1C65-AB1A-712898A81597}"/>
              </a:ext>
            </a:extLst>
          </p:cNvPr>
          <p:cNvGrpSpPr/>
          <p:nvPr/>
        </p:nvGrpSpPr>
        <p:grpSpPr>
          <a:xfrm>
            <a:off x="14428747" y="256897"/>
            <a:ext cx="3647535" cy="5194189"/>
            <a:chOff x="0" y="0"/>
            <a:chExt cx="685356" cy="975965"/>
          </a:xfrm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125BF9F-584E-221C-DBCF-D948C33C7F75}"/>
                </a:ext>
              </a:extLst>
            </p:cNvPr>
            <p:cNvSpPr/>
            <p:nvPr/>
          </p:nvSpPr>
          <p:spPr>
            <a:xfrm>
              <a:off x="0" y="0"/>
              <a:ext cx="685356" cy="975965"/>
            </a:xfrm>
            <a:custGeom>
              <a:avLst/>
              <a:gdLst/>
              <a:ahLst/>
              <a:cxnLst/>
              <a:rect l="l" t="t" r="r" b="b"/>
              <a:pathLst>
                <a:path w="685356" h="975965">
                  <a:moveTo>
                    <a:pt x="0" y="0"/>
                  </a:moveTo>
                  <a:lnTo>
                    <a:pt x="685356" y="0"/>
                  </a:lnTo>
                  <a:lnTo>
                    <a:pt x="685356" y="975965"/>
                  </a:lnTo>
                  <a:lnTo>
                    <a:pt x="0" y="975965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51D1AF9A-3659-B588-24F6-E59DDFDB7728}"/>
                </a:ext>
              </a:extLst>
            </p:cNvPr>
            <p:cNvSpPr txBox="1"/>
            <p:nvPr/>
          </p:nvSpPr>
          <p:spPr>
            <a:xfrm>
              <a:off x="0" y="-19050"/>
              <a:ext cx="685356" cy="995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E4C6A817-0525-EB48-18E8-B40098F5EAB5}"/>
              </a:ext>
            </a:extLst>
          </p:cNvPr>
          <p:cNvSpPr/>
          <p:nvPr/>
        </p:nvSpPr>
        <p:spPr>
          <a:xfrm>
            <a:off x="551856" y="400656"/>
            <a:ext cx="8228471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C12503C-C882-E753-311E-1701E295083B}"/>
              </a:ext>
            </a:extLst>
          </p:cNvPr>
          <p:cNvSpPr/>
          <p:nvPr/>
        </p:nvSpPr>
        <p:spPr>
          <a:xfrm>
            <a:off x="504231" y="1716349"/>
            <a:ext cx="0" cy="6961532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9734A78-EE51-0687-01B5-3F58D9F212F3}"/>
              </a:ext>
            </a:extLst>
          </p:cNvPr>
          <p:cNvGrpSpPr/>
          <p:nvPr/>
        </p:nvGrpSpPr>
        <p:grpSpPr>
          <a:xfrm>
            <a:off x="17325468" y="8912336"/>
            <a:ext cx="382660" cy="381672"/>
            <a:chOff x="0" y="0"/>
            <a:chExt cx="121700" cy="1213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15AEB1C-B052-36F1-A288-D3C68C46FE0B}"/>
                </a:ext>
              </a:extLst>
            </p:cNvPr>
            <p:cNvSpPr/>
            <p:nvPr/>
          </p:nvSpPr>
          <p:spPr>
            <a:xfrm>
              <a:off x="0" y="0"/>
              <a:ext cx="121700" cy="121386"/>
            </a:xfrm>
            <a:custGeom>
              <a:avLst/>
              <a:gdLst/>
              <a:ahLst/>
              <a:cxnLst/>
              <a:rect l="l" t="t" r="r" b="b"/>
              <a:pathLst>
                <a:path w="121700" h="121386">
                  <a:moveTo>
                    <a:pt x="0" y="0"/>
                  </a:moveTo>
                  <a:lnTo>
                    <a:pt x="121700" y="0"/>
                  </a:lnTo>
                  <a:lnTo>
                    <a:pt x="121700" y="121386"/>
                  </a:lnTo>
                  <a:lnTo>
                    <a:pt x="0" y="121386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8DB19AF-ED59-1422-034B-9B6640306AE6}"/>
                </a:ext>
              </a:extLst>
            </p:cNvPr>
            <p:cNvSpPr txBox="1"/>
            <p:nvPr/>
          </p:nvSpPr>
          <p:spPr>
            <a:xfrm>
              <a:off x="0" y="-19050"/>
              <a:ext cx="121700" cy="140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2EBA67B-5EF8-3FC4-BEDC-01BDB1737A00}"/>
              </a:ext>
            </a:extLst>
          </p:cNvPr>
          <p:cNvGrpSpPr/>
          <p:nvPr/>
        </p:nvGrpSpPr>
        <p:grpSpPr>
          <a:xfrm>
            <a:off x="17388916" y="8941038"/>
            <a:ext cx="255765" cy="324267"/>
            <a:chOff x="0" y="0"/>
            <a:chExt cx="81343" cy="10312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DF418C0-F903-80EA-CBF7-2E3056AD7CD2}"/>
                </a:ext>
              </a:extLst>
            </p:cNvPr>
            <p:cNvSpPr/>
            <p:nvPr/>
          </p:nvSpPr>
          <p:spPr>
            <a:xfrm>
              <a:off x="0" y="0"/>
              <a:ext cx="81343" cy="103129"/>
            </a:xfrm>
            <a:custGeom>
              <a:avLst/>
              <a:gdLst/>
              <a:ahLst/>
              <a:cxnLst/>
              <a:rect l="l" t="t" r="r" b="b"/>
              <a:pathLst>
                <a:path w="81343" h="103129">
                  <a:moveTo>
                    <a:pt x="0" y="0"/>
                  </a:moveTo>
                  <a:lnTo>
                    <a:pt x="81343" y="0"/>
                  </a:lnTo>
                  <a:lnTo>
                    <a:pt x="81343" y="103129"/>
                  </a:lnTo>
                  <a:lnTo>
                    <a:pt x="0" y="1031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4BBC058-0EB8-AFE2-4B3C-2E1374E704FA}"/>
                </a:ext>
              </a:extLst>
            </p:cNvPr>
            <p:cNvSpPr txBox="1"/>
            <p:nvPr/>
          </p:nvSpPr>
          <p:spPr>
            <a:xfrm>
              <a:off x="0" y="-19050"/>
              <a:ext cx="81343" cy="122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B7F41671-C63C-095F-2BC2-B97D80D60C63}"/>
              </a:ext>
            </a:extLst>
          </p:cNvPr>
          <p:cNvSpPr/>
          <p:nvPr/>
        </p:nvSpPr>
        <p:spPr>
          <a:xfrm>
            <a:off x="211718" y="668017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89" y="0"/>
                </a:lnTo>
                <a:lnTo>
                  <a:pt x="684289" y="800764"/>
                </a:lnTo>
                <a:lnTo>
                  <a:pt x="0" y="80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8E0970E8-6FB9-FA01-12C8-E8B152C3DB2D}"/>
              </a:ext>
            </a:extLst>
          </p:cNvPr>
          <p:cNvGrpSpPr/>
          <p:nvPr/>
        </p:nvGrpSpPr>
        <p:grpSpPr>
          <a:xfrm>
            <a:off x="1332491" y="1542823"/>
            <a:ext cx="199132" cy="238936"/>
            <a:chOff x="0" y="0"/>
            <a:chExt cx="52446" cy="62930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A6D40ACA-39E7-65D4-6C6E-5C8311D5BA97}"/>
                </a:ext>
              </a:extLst>
            </p:cNvPr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4075FC1E-A295-F9D0-8437-CB4F9E74EB78}"/>
                </a:ext>
              </a:extLst>
            </p:cNvPr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14" name="Freeform 17">
            <a:extLst>
              <a:ext uri="{FF2B5EF4-FFF2-40B4-BE49-F238E27FC236}">
                <a16:creationId xmlns:a16="http://schemas.microsoft.com/office/drawing/2014/main" id="{8254267E-2E31-5200-EB8C-B7091C6BED52}"/>
              </a:ext>
            </a:extLst>
          </p:cNvPr>
          <p:cNvSpPr/>
          <p:nvPr/>
        </p:nvSpPr>
        <p:spPr>
          <a:xfrm>
            <a:off x="14572870" y="381152"/>
            <a:ext cx="3384977" cy="4907222"/>
          </a:xfrm>
          <a:custGeom>
            <a:avLst/>
            <a:gdLst/>
            <a:ahLst/>
            <a:cxnLst/>
            <a:rect l="l" t="t" r="r" b="b"/>
            <a:pathLst>
              <a:path w="3384977" h="4907222">
                <a:moveTo>
                  <a:pt x="0" y="0"/>
                </a:moveTo>
                <a:lnTo>
                  <a:pt x="3384977" y="0"/>
                </a:lnTo>
                <a:lnTo>
                  <a:pt x="3384977" y="4907222"/>
                </a:lnTo>
                <a:lnTo>
                  <a:pt x="0" y="4907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892" r="-823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85113FCB-592D-1545-79DF-41D58501D568}"/>
              </a:ext>
            </a:extLst>
          </p:cNvPr>
          <p:cNvSpPr txBox="1"/>
          <p:nvPr/>
        </p:nvSpPr>
        <p:spPr>
          <a:xfrm>
            <a:off x="1332491" y="1981842"/>
            <a:ext cx="1517613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2599" dirty="0" err="1">
                <a:latin typeface="Open Sauce"/>
                <a:ea typeface="Open Sauce"/>
                <a:cs typeface="Open Sauce"/>
                <a:sym typeface="Open Sauce"/>
              </a:rPr>
              <a:t>智能手表通过AI助手提供陪聊和陪读的体验，帮助用户在日常生活中增加互动与学习</a:t>
            </a:r>
            <a:r>
              <a:rPr lang="en-US" sz="2599" dirty="0">
                <a:latin typeface="Open Sauce"/>
                <a:ea typeface="Open Sauce"/>
                <a:cs typeface="Open Sauce"/>
                <a:sym typeface="Open Sauce"/>
              </a:rPr>
              <a:t>，</a:t>
            </a:r>
          </a:p>
          <a:p>
            <a:pPr algn="l">
              <a:lnSpc>
                <a:spcPts val="2651"/>
              </a:lnSpc>
            </a:pPr>
            <a:r>
              <a:rPr lang="en-US" sz="2599" dirty="0" err="1">
                <a:latin typeface="Open Sauce"/>
                <a:ea typeface="Open Sauce"/>
                <a:cs typeface="Open Sauce"/>
                <a:sym typeface="Open Sauce"/>
              </a:rPr>
              <a:t>支持英语、日语、法语、西班牙、语俄、语阿拉伯语、韩语等</a:t>
            </a:r>
            <a:r>
              <a:rPr lang="en-US" sz="2599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</p:txBody>
      </p:sp>
      <p:grpSp>
        <p:nvGrpSpPr>
          <p:cNvPr id="16" name="Group 19">
            <a:extLst>
              <a:ext uri="{FF2B5EF4-FFF2-40B4-BE49-F238E27FC236}">
                <a16:creationId xmlns:a16="http://schemas.microsoft.com/office/drawing/2014/main" id="{FE0472AF-BA36-C021-5149-1AA2F0E1B742}"/>
              </a:ext>
            </a:extLst>
          </p:cNvPr>
          <p:cNvGrpSpPr/>
          <p:nvPr/>
        </p:nvGrpSpPr>
        <p:grpSpPr>
          <a:xfrm>
            <a:off x="14428747" y="4939511"/>
            <a:ext cx="3647535" cy="5194189"/>
            <a:chOff x="0" y="0"/>
            <a:chExt cx="685356" cy="975965"/>
          </a:xfrm>
        </p:grpSpPr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F71637E4-49AE-C403-8582-2F9BDCA0D203}"/>
                </a:ext>
              </a:extLst>
            </p:cNvPr>
            <p:cNvSpPr/>
            <p:nvPr/>
          </p:nvSpPr>
          <p:spPr>
            <a:xfrm>
              <a:off x="0" y="0"/>
              <a:ext cx="685356" cy="975965"/>
            </a:xfrm>
            <a:custGeom>
              <a:avLst/>
              <a:gdLst/>
              <a:ahLst/>
              <a:cxnLst/>
              <a:rect l="l" t="t" r="r" b="b"/>
              <a:pathLst>
                <a:path w="685356" h="975965">
                  <a:moveTo>
                    <a:pt x="0" y="0"/>
                  </a:moveTo>
                  <a:lnTo>
                    <a:pt x="685356" y="0"/>
                  </a:lnTo>
                  <a:lnTo>
                    <a:pt x="685356" y="975965"/>
                  </a:lnTo>
                  <a:lnTo>
                    <a:pt x="0" y="975965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DC65BC14-A7D8-AE41-BAC8-547E3E86FEDA}"/>
                </a:ext>
              </a:extLst>
            </p:cNvPr>
            <p:cNvSpPr txBox="1"/>
            <p:nvPr/>
          </p:nvSpPr>
          <p:spPr>
            <a:xfrm>
              <a:off x="0" y="-19050"/>
              <a:ext cx="685356" cy="995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19" name="Freeform 22">
            <a:extLst>
              <a:ext uri="{FF2B5EF4-FFF2-40B4-BE49-F238E27FC236}">
                <a16:creationId xmlns:a16="http://schemas.microsoft.com/office/drawing/2014/main" id="{21D4D41D-73A8-27B7-5B0F-8ED414F75177}"/>
              </a:ext>
            </a:extLst>
          </p:cNvPr>
          <p:cNvSpPr/>
          <p:nvPr/>
        </p:nvSpPr>
        <p:spPr>
          <a:xfrm>
            <a:off x="14572870" y="5082995"/>
            <a:ext cx="3384977" cy="4907222"/>
          </a:xfrm>
          <a:custGeom>
            <a:avLst/>
            <a:gdLst/>
            <a:ahLst/>
            <a:cxnLst/>
            <a:rect l="l" t="t" r="r" b="b"/>
            <a:pathLst>
              <a:path w="3384977" h="4907222">
                <a:moveTo>
                  <a:pt x="0" y="0"/>
                </a:moveTo>
                <a:lnTo>
                  <a:pt x="3384977" y="0"/>
                </a:lnTo>
                <a:lnTo>
                  <a:pt x="3384977" y="4907222"/>
                </a:lnTo>
                <a:lnTo>
                  <a:pt x="0" y="4907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460" t="-484" r="-518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3322EEA-C950-6CA4-23A3-E7249821CA3A}"/>
              </a:ext>
            </a:extLst>
          </p:cNvPr>
          <p:cNvSpPr txBox="1"/>
          <p:nvPr/>
        </p:nvSpPr>
        <p:spPr>
          <a:xfrm>
            <a:off x="1340451" y="3058339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应用场景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7B60BF40-8917-FC8E-9459-A22F4DB63388}"/>
              </a:ext>
            </a:extLst>
          </p:cNvPr>
          <p:cNvSpPr txBox="1"/>
          <p:nvPr/>
        </p:nvSpPr>
        <p:spPr>
          <a:xfrm>
            <a:off x="1120846" y="3493064"/>
            <a:ext cx="13305001" cy="652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252" lvl="1" indent="-246126" algn="l">
              <a:lnSpc>
                <a:spcPts val="3191"/>
              </a:lnSpc>
              <a:buFont typeface="Arial"/>
              <a:buChar char="•"/>
            </a:pPr>
            <a:r>
              <a:rPr lang="en-US" sz="2279" dirty="0" err="1">
                <a:latin typeface="Open Sauce"/>
                <a:ea typeface="Open Sauce"/>
                <a:cs typeface="Open Sauce"/>
                <a:sym typeface="Open Sauce"/>
              </a:rPr>
              <a:t>学习语言时的陪伴</a:t>
            </a:r>
            <a:endParaRPr lang="en-US" sz="2279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92252" lvl="1" indent="-246126" algn="l">
              <a:lnSpc>
                <a:spcPts val="3191"/>
              </a:lnSpc>
              <a:buFont typeface="Arial"/>
              <a:buChar char="•"/>
            </a:pPr>
            <a:r>
              <a:rPr lang="en-US" sz="2279" dirty="0" err="1">
                <a:latin typeface="Open Sauce"/>
                <a:ea typeface="Open Sauce"/>
                <a:cs typeface="Open Sauce"/>
                <a:sym typeface="Open Sauce"/>
              </a:rPr>
              <a:t>日常生活中的聊天互动，提高用户语言能力</a:t>
            </a:r>
            <a:endParaRPr lang="en-US" sz="2279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92252" lvl="1" indent="-246126" algn="l">
              <a:lnSpc>
                <a:spcPts val="3191"/>
              </a:lnSpc>
              <a:buFont typeface="Arial"/>
              <a:buChar char="•"/>
            </a:pPr>
            <a:r>
              <a:rPr lang="en-US" sz="2279" dirty="0" err="1">
                <a:latin typeface="Open Sauce"/>
                <a:ea typeface="Open Sauce"/>
                <a:cs typeface="Open Sauce"/>
                <a:sym typeface="Open Sauce"/>
              </a:rPr>
              <a:t>增强社交互动</a:t>
            </a:r>
            <a:endParaRPr lang="en-US" sz="2279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191"/>
              </a:lnSpc>
            </a:pPr>
            <a:r>
              <a:rPr lang="en-US" sz="2279" dirty="0">
                <a:latin typeface="Open Sauce"/>
                <a:ea typeface="Open Sauce"/>
                <a:cs typeface="Open Sauce"/>
                <a:sym typeface="Open Sauce"/>
              </a:rPr>
              <a:t>‘</a:t>
            </a:r>
          </a:p>
          <a:p>
            <a:pPr algn="l">
              <a:lnSpc>
                <a:spcPts val="3191"/>
              </a:lnSpc>
            </a:pPr>
            <a:endParaRPr lang="en-US" sz="2279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92252" lvl="1" indent="-246126" algn="l">
              <a:lnSpc>
                <a:spcPts val="3191"/>
              </a:lnSpc>
              <a:buFont typeface="Arial"/>
              <a:buChar char="•"/>
            </a:pPr>
            <a:r>
              <a:rPr lang="en-US" sz="2279" dirty="0" err="1">
                <a:latin typeface="Open Sauce"/>
                <a:ea typeface="Open Sauce"/>
                <a:cs typeface="Open Sauce"/>
                <a:sym typeface="Open Sauce"/>
              </a:rPr>
              <a:t>交互性：与传统学习工具相比，智能手表的AI助手能进行实时对话，提供更加生动的语言陪伴</a:t>
            </a:r>
            <a:r>
              <a:rPr lang="en-US" sz="2279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92252" lvl="1" indent="-246126" algn="l">
              <a:lnSpc>
                <a:spcPts val="3191"/>
              </a:lnSpc>
              <a:buFont typeface="Arial"/>
              <a:buChar char="•"/>
            </a:pPr>
            <a:r>
              <a:rPr lang="en-US" sz="2279" dirty="0" err="1">
                <a:latin typeface="Open Sauce"/>
                <a:ea typeface="Open Sauce"/>
                <a:cs typeface="Open Sauce"/>
                <a:sym typeface="Open Sauce"/>
              </a:rPr>
              <a:t>即时反馈：当用户在学习过程中遇到困难时，AI能够即时给予反馈和建议，提升学习效果</a:t>
            </a:r>
            <a:r>
              <a:rPr lang="en-US" sz="2279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3191"/>
              </a:lnSpc>
            </a:pPr>
            <a:endParaRPr lang="en-US" sz="2279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191"/>
              </a:lnSpc>
            </a:pPr>
            <a:endParaRPr lang="en-US" sz="2279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92252" lvl="1" indent="-246126" algn="l">
              <a:lnSpc>
                <a:spcPts val="3191"/>
              </a:lnSpc>
              <a:buFont typeface="Arial"/>
              <a:buChar char="•"/>
            </a:pPr>
            <a:r>
              <a:rPr lang="en-US" sz="2279" dirty="0" err="1">
                <a:latin typeface="Open Sauce"/>
                <a:ea typeface="Open Sauce"/>
                <a:cs typeface="Open Sauce"/>
                <a:sym typeface="Open Sauce"/>
              </a:rPr>
              <a:t>用户在学习英语时，可以使用手表与AI进行句子的构建练习</a:t>
            </a:r>
            <a:r>
              <a:rPr lang="en-US" sz="2279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92252" lvl="1" indent="-246126" algn="l">
              <a:lnSpc>
                <a:spcPts val="3191"/>
              </a:lnSpc>
              <a:buFont typeface="Arial"/>
              <a:buChar char="•"/>
            </a:pPr>
            <a:r>
              <a:rPr lang="en-US" sz="2279" dirty="0" err="1">
                <a:latin typeface="Open Sauce"/>
                <a:ea typeface="Open Sauce"/>
                <a:cs typeface="Open Sauce"/>
                <a:sym typeface="Open Sauce"/>
              </a:rPr>
              <a:t>学生在读书时，手表可以随时解答问题并提供相关知识</a:t>
            </a:r>
            <a:r>
              <a:rPr lang="en-US" sz="2279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3191"/>
              </a:lnSpc>
            </a:pPr>
            <a:endParaRPr lang="en-US" sz="2279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191"/>
              </a:lnSpc>
            </a:pPr>
            <a:endParaRPr lang="en-US" sz="2279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92252" lvl="1" indent="-246126" algn="l">
              <a:lnSpc>
                <a:spcPts val="3191"/>
              </a:lnSpc>
              <a:buFont typeface="Arial"/>
              <a:buChar char="•"/>
            </a:pPr>
            <a:r>
              <a:rPr lang="en-US" sz="2279" dirty="0" err="1">
                <a:latin typeface="Open Sauce"/>
                <a:ea typeface="Open Sauce"/>
                <a:cs typeface="Open Sauce"/>
                <a:sym typeface="Open Sauce"/>
              </a:rPr>
              <a:t>相比某些教育应用程序：手表为用户提供随时随地的陪伴，而教育应用多是基于手机或电脑，缺乏随时交互的便捷性</a:t>
            </a:r>
            <a:r>
              <a:rPr lang="en-US" sz="2279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92252" lvl="1" indent="-246126" algn="l">
              <a:lnSpc>
                <a:spcPts val="3191"/>
              </a:lnSpc>
              <a:buFont typeface="Arial"/>
              <a:buChar char="•"/>
            </a:pPr>
            <a:r>
              <a:rPr lang="en-US" sz="2279" dirty="0" err="1">
                <a:latin typeface="Open Sauce"/>
                <a:ea typeface="Open Sauce"/>
                <a:cs typeface="Open Sauce"/>
                <a:sym typeface="Open Sauce"/>
              </a:rPr>
              <a:t>相比传统语言学习班：AI手表提供灵活的学习时间，不受地点限制，随时都能使用</a:t>
            </a:r>
            <a:r>
              <a:rPr lang="en-US" sz="2279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B01EEBB1-A320-9965-6F72-40ADC7699E5A}"/>
              </a:ext>
            </a:extLst>
          </p:cNvPr>
          <p:cNvSpPr txBox="1"/>
          <p:nvPr/>
        </p:nvSpPr>
        <p:spPr>
          <a:xfrm>
            <a:off x="2121185" y="1299038"/>
            <a:ext cx="7818906" cy="127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5000" b="1" dirty="0" err="1">
                <a:latin typeface="Montserrat Semi-Bold"/>
                <a:ea typeface="Montserrat Semi-Bold"/>
                <a:cs typeface="Montserrat Semi-Bold"/>
                <a:sym typeface="Montserrat Semi-Bold"/>
              </a:rPr>
              <a:t>AI外教</a:t>
            </a:r>
            <a:r>
              <a:rPr lang="en-US" sz="5000" b="1" dirty="0">
                <a:latin typeface="Montserrat Semi-Bold"/>
                <a:ea typeface="Montserrat Semi-Bold"/>
                <a:cs typeface="Montserrat Semi-Bold"/>
                <a:sym typeface="Montserrat Semi-Bold"/>
              </a:rPr>
              <a:t>/</a:t>
            </a:r>
            <a:r>
              <a:rPr lang="en-US" sz="5000" b="1" dirty="0" err="1">
                <a:latin typeface="Montserrat Semi-Bold"/>
                <a:ea typeface="Montserrat Semi-Bold"/>
                <a:cs typeface="Montserrat Semi-Bold"/>
                <a:sym typeface="Montserrat Semi-Bold"/>
              </a:rPr>
              <a:t>陪读功能</a:t>
            </a:r>
            <a:endParaRPr lang="en-US" sz="5000" b="1" dirty="0"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algn="l">
              <a:lnSpc>
                <a:spcPts val="4900"/>
              </a:lnSpc>
            </a:pPr>
            <a:endParaRPr lang="en-US" sz="5000" b="1" dirty="0"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88168B29-B4FB-D416-640C-C1AF90A03731}"/>
              </a:ext>
            </a:extLst>
          </p:cNvPr>
          <p:cNvSpPr txBox="1"/>
          <p:nvPr/>
        </p:nvSpPr>
        <p:spPr>
          <a:xfrm>
            <a:off x="1026081" y="667462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 dirty="0">
                <a:solidFill>
                  <a:srgbClr val="DBB3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0FD9D489-AF7F-9AB2-30CB-6D19FB97E22D}"/>
              </a:ext>
            </a:extLst>
          </p:cNvPr>
          <p:cNvSpPr txBox="1"/>
          <p:nvPr/>
        </p:nvSpPr>
        <p:spPr>
          <a:xfrm>
            <a:off x="1340451" y="4991100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产品竞争力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EC9FA891-FBDE-154A-E3AF-34D8E0ED34BC}"/>
              </a:ext>
            </a:extLst>
          </p:cNvPr>
          <p:cNvSpPr txBox="1"/>
          <p:nvPr/>
        </p:nvSpPr>
        <p:spPr>
          <a:xfrm>
            <a:off x="1255075" y="6614817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实用案例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5F4AE4AA-EA11-9D22-8B91-E98A575EACBB}"/>
              </a:ext>
            </a:extLst>
          </p:cNvPr>
          <p:cNvSpPr txBox="1"/>
          <p:nvPr/>
        </p:nvSpPr>
        <p:spPr>
          <a:xfrm>
            <a:off x="1255075" y="8236984"/>
            <a:ext cx="3423112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平行对比产品优势</a:t>
            </a:r>
            <a:r>
              <a:rPr lang="en-US" sz="2279" b="1" dirty="0">
                <a:latin typeface="Open Sauce"/>
                <a:ea typeface="Open Sauce"/>
                <a:cs typeface="Open Sauce"/>
                <a:sym typeface="Open Sauce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19019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DABDA5F-D74D-4330-A0AE-353F09EEA88D}"/>
              </a:ext>
            </a:extLst>
          </p:cNvPr>
          <p:cNvSpPr/>
          <p:nvPr/>
        </p:nvSpPr>
        <p:spPr>
          <a:xfrm>
            <a:off x="713026" y="623766"/>
            <a:ext cx="8228471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E16D846-8833-52FB-217D-9818EA6F51B7}"/>
              </a:ext>
            </a:extLst>
          </p:cNvPr>
          <p:cNvSpPr/>
          <p:nvPr/>
        </p:nvSpPr>
        <p:spPr>
          <a:xfrm>
            <a:off x="657980" y="1939459"/>
            <a:ext cx="0" cy="6961532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0275AC5-812F-B3E6-D007-2EBFD24D83CA}"/>
              </a:ext>
            </a:extLst>
          </p:cNvPr>
          <p:cNvGrpSpPr/>
          <p:nvPr/>
        </p:nvGrpSpPr>
        <p:grpSpPr>
          <a:xfrm>
            <a:off x="17176313" y="8474763"/>
            <a:ext cx="308849" cy="391568"/>
            <a:chOff x="0" y="0"/>
            <a:chExt cx="81343" cy="10312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49A1B1D-41E6-6E07-2C82-56D06ECA6A25}"/>
                </a:ext>
              </a:extLst>
            </p:cNvPr>
            <p:cNvSpPr/>
            <p:nvPr/>
          </p:nvSpPr>
          <p:spPr>
            <a:xfrm>
              <a:off x="0" y="0"/>
              <a:ext cx="81343" cy="103129"/>
            </a:xfrm>
            <a:custGeom>
              <a:avLst/>
              <a:gdLst/>
              <a:ahLst/>
              <a:cxnLst/>
              <a:rect l="l" t="t" r="r" b="b"/>
              <a:pathLst>
                <a:path w="81343" h="103129">
                  <a:moveTo>
                    <a:pt x="0" y="0"/>
                  </a:moveTo>
                  <a:lnTo>
                    <a:pt x="81343" y="0"/>
                  </a:lnTo>
                  <a:lnTo>
                    <a:pt x="81343" y="103129"/>
                  </a:lnTo>
                  <a:lnTo>
                    <a:pt x="0" y="1031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83F8BC4-D83A-86DC-5B18-7FB7BB9AB26C}"/>
                </a:ext>
              </a:extLst>
            </p:cNvPr>
            <p:cNvSpPr txBox="1"/>
            <p:nvPr/>
          </p:nvSpPr>
          <p:spPr>
            <a:xfrm>
              <a:off x="0" y="-19050"/>
              <a:ext cx="81343" cy="122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28E015A-417A-9D0B-D0B7-2EADCDAFAB6D}"/>
              </a:ext>
            </a:extLst>
          </p:cNvPr>
          <p:cNvGrpSpPr/>
          <p:nvPr/>
        </p:nvGrpSpPr>
        <p:grpSpPr>
          <a:xfrm>
            <a:off x="2143470" y="458263"/>
            <a:ext cx="5790796" cy="331006"/>
            <a:chOff x="0" y="0"/>
            <a:chExt cx="1525148" cy="8717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DF8757C-BFF0-4121-A07A-CA8C3F3A972C}"/>
                </a:ext>
              </a:extLst>
            </p:cNvPr>
            <p:cNvSpPr/>
            <p:nvPr/>
          </p:nvSpPr>
          <p:spPr>
            <a:xfrm>
              <a:off x="0" y="0"/>
              <a:ext cx="1525148" cy="87179"/>
            </a:xfrm>
            <a:custGeom>
              <a:avLst/>
              <a:gdLst/>
              <a:ahLst/>
              <a:cxnLst/>
              <a:rect l="l" t="t" r="r" b="b"/>
              <a:pathLst>
                <a:path w="1525148" h="87179">
                  <a:moveTo>
                    <a:pt x="0" y="0"/>
                  </a:moveTo>
                  <a:lnTo>
                    <a:pt x="1525148" y="0"/>
                  </a:lnTo>
                  <a:lnTo>
                    <a:pt x="1525148" y="87179"/>
                  </a:lnTo>
                  <a:lnTo>
                    <a:pt x="0" y="87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2C2D257-AE65-0496-B27A-90B754431188}"/>
                </a:ext>
              </a:extLst>
            </p:cNvPr>
            <p:cNvSpPr txBox="1"/>
            <p:nvPr/>
          </p:nvSpPr>
          <p:spPr>
            <a:xfrm>
              <a:off x="0" y="-19050"/>
              <a:ext cx="1525148" cy="106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6593F766-387A-7387-C879-D7051C0B171B}"/>
              </a:ext>
            </a:extLst>
          </p:cNvPr>
          <p:cNvSpPr/>
          <p:nvPr/>
        </p:nvSpPr>
        <p:spPr>
          <a:xfrm>
            <a:off x="315835" y="861632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90" y="0"/>
                </a:lnTo>
                <a:lnTo>
                  <a:pt x="684290" y="800764"/>
                </a:lnTo>
                <a:lnTo>
                  <a:pt x="0" y="80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5714AB2-4C18-B77B-6B84-297635D00607}"/>
              </a:ext>
            </a:extLst>
          </p:cNvPr>
          <p:cNvGrpSpPr/>
          <p:nvPr/>
        </p:nvGrpSpPr>
        <p:grpSpPr>
          <a:xfrm>
            <a:off x="1050373" y="3895379"/>
            <a:ext cx="4495499" cy="5818949"/>
            <a:chOff x="0" y="0"/>
            <a:chExt cx="771433" cy="99853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B6C061E-F878-F9ED-7679-0B10FF662C45}"/>
                </a:ext>
              </a:extLst>
            </p:cNvPr>
            <p:cNvSpPr/>
            <p:nvPr/>
          </p:nvSpPr>
          <p:spPr>
            <a:xfrm>
              <a:off x="0" y="0"/>
              <a:ext cx="771433" cy="998539"/>
            </a:xfrm>
            <a:custGeom>
              <a:avLst/>
              <a:gdLst/>
              <a:ahLst/>
              <a:cxnLst/>
              <a:rect l="l" t="t" r="r" b="b"/>
              <a:pathLst>
                <a:path w="771433" h="998539">
                  <a:moveTo>
                    <a:pt x="0" y="0"/>
                  </a:moveTo>
                  <a:lnTo>
                    <a:pt x="771433" y="0"/>
                  </a:lnTo>
                  <a:lnTo>
                    <a:pt x="771433" y="998539"/>
                  </a:lnTo>
                  <a:lnTo>
                    <a:pt x="0" y="998539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B3DAAEB-9AC7-DE07-4048-849CA1F5E30A}"/>
                </a:ext>
              </a:extLst>
            </p:cNvPr>
            <p:cNvSpPr txBox="1"/>
            <p:nvPr/>
          </p:nvSpPr>
          <p:spPr>
            <a:xfrm>
              <a:off x="0" y="-19050"/>
              <a:ext cx="771433" cy="1017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64DAD40B-F5CD-53F4-7B37-6231BAC1A16F}"/>
              </a:ext>
            </a:extLst>
          </p:cNvPr>
          <p:cNvSpPr/>
          <p:nvPr/>
        </p:nvSpPr>
        <p:spPr>
          <a:xfrm>
            <a:off x="1147051" y="4009423"/>
            <a:ext cx="4313095" cy="5590861"/>
          </a:xfrm>
          <a:custGeom>
            <a:avLst/>
            <a:gdLst/>
            <a:ahLst/>
            <a:cxnLst/>
            <a:rect l="l" t="t" r="r" b="b"/>
            <a:pathLst>
              <a:path w="4313095" h="5590861">
                <a:moveTo>
                  <a:pt x="0" y="0"/>
                </a:moveTo>
                <a:lnTo>
                  <a:pt x="4313095" y="0"/>
                </a:lnTo>
                <a:lnTo>
                  <a:pt x="4313095" y="5590861"/>
                </a:lnTo>
                <a:lnTo>
                  <a:pt x="0" y="5590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880" r="-2542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A1BF93D-0AC5-6616-34BF-9770F9214E7B}"/>
              </a:ext>
            </a:extLst>
          </p:cNvPr>
          <p:cNvGrpSpPr/>
          <p:nvPr/>
        </p:nvGrpSpPr>
        <p:grpSpPr>
          <a:xfrm>
            <a:off x="9370121" y="572563"/>
            <a:ext cx="4228561" cy="3025725"/>
            <a:chOff x="0" y="0"/>
            <a:chExt cx="771433" cy="551995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7A07C7C-76F9-1719-2CAD-CDF650B51CD6}"/>
                </a:ext>
              </a:extLst>
            </p:cNvPr>
            <p:cNvSpPr/>
            <p:nvPr/>
          </p:nvSpPr>
          <p:spPr>
            <a:xfrm>
              <a:off x="0" y="0"/>
              <a:ext cx="771433" cy="551995"/>
            </a:xfrm>
            <a:custGeom>
              <a:avLst/>
              <a:gdLst/>
              <a:ahLst/>
              <a:cxnLst/>
              <a:rect l="l" t="t" r="r" b="b"/>
              <a:pathLst>
                <a:path w="771433" h="551995">
                  <a:moveTo>
                    <a:pt x="0" y="0"/>
                  </a:moveTo>
                  <a:lnTo>
                    <a:pt x="771433" y="0"/>
                  </a:lnTo>
                  <a:lnTo>
                    <a:pt x="771433" y="551995"/>
                  </a:lnTo>
                  <a:lnTo>
                    <a:pt x="0" y="551995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ECA0149-BAC9-288D-D7CE-2E11E3EA2AAF}"/>
                </a:ext>
              </a:extLst>
            </p:cNvPr>
            <p:cNvSpPr txBox="1"/>
            <p:nvPr/>
          </p:nvSpPr>
          <p:spPr>
            <a:xfrm>
              <a:off x="0" y="-19050"/>
              <a:ext cx="771433" cy="571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56CDD3D-9350-FECB-4247-A441E15805FE}"/>
              </a:ext>
            </a:extLst>
          </p:cNvPr>
          <p:cNvGrpSpPr/>
          <p:nvPr/>
        </p:nvGrpSpPr>
        <p:grpSpPr>
          <a:xfrm>
            <a:off x="13742033" y="572563"/>
            <a:ext cx="4228561" cy="3025725"/>
            <a:chOff x="0" y="0"/>
            <a:chExt cx="771433" cy="551995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E76E6EF-8353-4217-6670-FF3FCCF91CF3}"/>
                </a:ext>
              </a:extLst>
            </p:cNvPr>
            <p:cNvSpPr/>
            <p:nvPr/>
          </p:nvSpPr>
          <p:spPr>
            <a:xfrm>
              <a:off x="0" y="0"/>
              <a:ext cx="771433" cy="551995"/>
            </a:xfrm>
            <a:custGeom>
              <a:avLst/>
              <a:gdLst/>
              <a:ahLst/>
              <a:cxnLst/>
              <a:rect l="l" t="t" r="r" b="b"/>
              <a:pathLst>
                <a:path w="771433" h="551995">
                  <a:moveTo>
                    <a:pt x="0" y="0"/>
                  </a:moveTo>
                  <a:lnTo>
                    <a:pt x="771433" y="0"/>
                  </a:lnTo>
                  <a:lnTo>
                    <a:pt x="771433" y="551995"/>
                  </a:lnTo>
                  <a:lnTo>
                    <a:pt x="0" y="551995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2354B14-4C90-3B4B-8918-B628EDC6FB06}"/>
                </a:ext>
              </a:extLst>
            </p:cNvPr>
            <p:cNvSpPr txBox="1"/>
            <p:nvPr/>
          </p:nvSpPr>
          <p:spPr>
            <a:xfrm>
              <a:off x="0" y="-19050"/>
              <a:ext cx="771433" cy="571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21" name="Freeform 21">
            <a:extLst>
              <a:ext uri="{FF2B5EF4-FFF2-40B4-BE49-F238E27FC236}">
                <a16:creationId xmlns:a16="http://schemas.microsoft.com/office/drawing/2014/main" id="{6DD41BA8-5F4B-D4BA-4FF5-A3744ABC7493}"/>
              </a:ext>
            </a:extLst>
          </p:cNvPr>
          <p:cNvSpPr/>
          <p:nvPr/>
        </p:nvSpPr>
        <p:spPr>
          <a:xfrm>
            <a:off x="9496861" y="673408"/>
            <a:ext cx="3975081" cy="2824035"/>
          </a:xfrm>
          <a:custGeom>
            <a:avLst/>
            <a:gdLst/>
            <a:ahLst/>
            <a:cxnLst/>
            <a:rect l="l" t="t" r="r" b="b"/>
            <a:pathLst>
              <a:path w="3975081" h="2824035">
                <a:moveTo>
                  <a:pt x="0" y="0"/>
                </a:moveTo>
                <a:lnTo>
                  <a:pt x="3975081" y="0"/>
                </a:lnTo>
                <a:lnTo>
                  <a:pt x="3975081" y="2824035"/>
                </a:lnTo>
                <a:lnTo>
                  <a:pt x="0" y="2824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82" t="-9853" r="-529" b="-71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D985F2D-A726-9B5B-40A6-A4C6FB9F2F95}"/>
              </a:ext>
            </a:extLst>
          </p:cNvPr>
          <p:cNvSpPr/>
          <p:nvPr/>
        </p:nvSpPr>
        <p:spPr>
          <a:xfrm>
            <a:off x="13873181" y="673408"/>
            <a:ext cx="3966265" cy="2824035"/>
          </a:xfrm>
          <a:custGeom>
            <a:avLst/>
            <a:gdLst/>
            <a:ahLst/>
            <a:cxnLst/>
            <a:rect l="l" t="t" r="r" b="b"/>
            <a:pathLst>
              <a:path w="3966265" h="2824035">
                <a:moveTo>
                  <a:pt x="0" y="0"/>
                </a:moveTo>
                <a:lnTo>
                  <a:pt x="3966264" y="0"/>
                </a:lnTo>
                <a:lnTo>
                  <a:pt x="3966264" y="2824035"/>
                </a:lnTo>
                <a:lnTo>
                  <a:pt x="0" y="2824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517" t="-12092" r="-17060" b="-11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7FC65A5-07E2-8826-1AAA-4ED06163D1C8}"/>
              </a:ext>
            </a:extLst>
          </p:cNvPr>
          <p:cNvSpPr txBox="1"/>
          <p:nvPr/>
        </p:nvSpPr>
        <p:spPr>
          <a:xfrm>
            <a:off x="1050373" y="2262579"/>
            <a:ext cx="7530435" cy="238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sz="2718" dirty="0" err="1">
                <a:latin typeface="Open Sauce"/>
                <a:ea typeface="Open Sauce"/>
                <a:cs typeface="Open Sauce"/>
                <a:sym typeface="Open Sauce"/>
              </a:rPr>
              <a:t>具备自动语音翻译的能力，使用者可以在不同语言之间无缝交流，支持英语、日语、法语、西班牙语、俄语阿拉伯语、韩语等</a:t>
            </a:r>
            <a:r>
              <a:rPr lang="en-US" sz="2718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3806"/>
              </a:lnSpc>
            </a:pPr>
            <a:endParaRPr lang="en-US" sz="2718" dirty="0">
              <a:solidFill>
                <a:srgbClr val="DBB35B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806"/>
              </a:lnSpc>
            </a:pPr>
            <a:endParaRPr lang="en-US" sz="2718" dirty="0">
              <a:solidFill>
                <a:srgbClr val="DBB35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B428487-A421-E644-572B-0CB5670AB417}"/>
              </a:ext>
            </a:extLst>
          </p:cNvPr>
          <p:cNvSpPr txBox="1"/>
          <p:nvPr/>
        </p:nvSpPr>
        <p:spPr>
          <a:xfrm>
            <a:off x="1000125" y="1537917"/>
            <a:ext cx="8839128" cy="61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 b="1" dirty="0" err="1">
                <a:latin typeface="Montserrat Semi-Bold"/>
                <a:ea typeface="Montserrat Semi-Bold"/>
                <a:cs typeface="Montserrat Semi-Bold"/>
                <a:sym typeface="Montserrat Semi-Bold"/>
              </a:rPr>
              <a:t>自动语音翻译功能</a:t>
            </a:r>
            <a:r>
              <a:rPr lang="en-US" sz="4800" b="1" dirty="0">
                <a:latin typeface="Montserrat Semi-Bold"/>
                <a:ea typeface="Montserrat Semi-Bold"/>
                <a:cs typeface="Montserrat Semi-Bold"/>
                <a:sym typeface="Montserrat Semi-Bold"/>
              </a:rPr>
              <a:t> (</a:t>
            </a:r>
            <a:r>
              <a:rPr lang="en-US" sz="4800" b="1" dirty="0" err="1">
                <a:latin typeface="Montserrat Semi-Bold"/>
                <a:ea typeface="Montserrat Semi-Bold"/>
                <a:cs typeface="Montserrat Semi-Bold"/>
                <a:sym typeface="Montserrat Semi-Bold"/>
              </a:rPr>
              <a:t>同声传译</a:t>
            </a:r>
            <a:r>
              <a:rPr lang="en-US" sz="4800" b="1" dirty="0">
                <a:latin typeface="Montserrat Semi-Bold"/>
                <a:ea typeface="Montserrat Semi-Bold"/>
                <a:cs typeface="Montserrat Semi-Bold"/>
                <a:sym typeface="Montserrat Semi-Bold"/>
              </a:rPr>
              <a:t>)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131037BB-381D-51EE-4AC5-C2AB823E13AF}"/>
              </a:ext>
            </a:extLst>
          </p:cNvPr>
          <p:cNvSpPr txBox="1"/>
          <p:nvPr/>
        </p:nvSpPr>
        <p:spPr>
          <a:xfrm>
            <a:off x="1122199" y="893931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>
                <a:solidFill>
                  <a:srgbClr val="DBB3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952C4251-DC27-6480-305E-8DAF052841AF}"/>
              </a:ext>
            </a:extLst>
          </p:cNvPr>
          <p:cNvSpPr txBox="1"/>
          <p:nvPr/>
        </p:nvSpPr>
        <p:spPr>
          <a:xfrm>
            <a:off x="5682750" y="4213054"/>
            <a:ext cx="13534154" cy="593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旅行时的即时沟通</a:t>
            </a: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商务会议中的实时翻译</a:t>
            </a: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提高沟通效率，促进跨文化交流</a:t>
            </a: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实时翻译：其翻译速度快且精确，可应用于多种情境，适应不同交流需要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多功能性：此外，手表不只是翻译工具，还结合了时间、日程安排等功能，提升整体用户体验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旅行时，用户可以使用手表与当地人对话，AI会即时翻译为用户选择的语言，消除沟通障碍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商务会议中，当有人说外语时，手表可以实时翻译为用户的母语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相比翻译器设备：智能手表功能多样，除了翻译还可以进行日常通知和健康监测，而翻译器单一功能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相比手机翻译应用：手表可通过语音指令无缝翻译，免去手机操作的复杂性，更方便使用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406626A-86B9-323B-E731-2DCC6261CD28}"/>
              </a:ext>
            </a:extLst>
          </p:cNvPr>
          <p:cNvSpPr txBox="1"/>
          <p:nvPr/>
        </p:nvSpPr>
        <p:spPr>
          <a:xfrm>
            <a:off x="5875123" y="3857279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应用场景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737B2A5F-9706-B9D8-1CAD-7B82E061A95A}"/>
              </a:ext>
            </a:extLst>
          </p:cNvPr>
          <p:cNvSpPr txBox="1"/>
          <p:nvPr/>
        </p:nvSpPr>
        <p:spPr>
          <a:xfrm>
            <a:off x="5875123" y="5672832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产品竞争力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FE38880-9C40-5C36-FC84-BFACB1BF93B8}"/>
              </a:ext>
            </a:extLst>
          </p:cNvPr>
          <p:cNvSpPr txBox="1"/>
          <p:nvPr/>
        </p:nvSpPr>
        <p:spPr>
          <a:xfrm>
            <a:off x="5875123" y="7167709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实用案例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F675CCF7-45E3-FF54-FD93-36DB8D2A647D}"/>
              </a:ext>
            </a:extLst>
          </p:cNvPr>
          <p:cNvSpPr txBox="1"/>
          <p:nvPr/>
        </p:nvSpPr>
        <p:spPr>
          <a:xfrm>
            <a:off x="5875123" y="8632447"/>
            <a:ext cx="3423112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平行对比产品优势</a:t>
            </a:r>
            <a:r>
              <a:rPr lang="en-US" sz="2279" b="1" dirty="0">
                <a:latin typeface="Open Sauce"/>
                <a:ea typeface="Open Sauce"/>
                <a:cs typeface="Open Sauce"/>
                <a:sym typeface="Open Sauce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652894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3CA0ADA-39D7-BED1-D342-AD5100EB5B04}"/>
              </a:ext>
            </a:extLst>
          </p:cNvPr>
          <p:cNvSpPr/>
          <p:nvPr/>
        </p:nvSpPr>
        <p:spPr>
          <a:xfrm>
            <a:off x="713026" y="623766"/>
            <a:ext cx="8228471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CEA0CB3-4EEF-258D-6851-B50FBD75FAD9}"/>
              </a:ext>
            </a:extLst>
          </p:cNvPr>
          <p:cNvSpPr/>
          <p:nvPr/>
        </p:nvSpPr>
        <p:spPr>
          <a:xfrm>
            <a:off x="657980" y="1939459"/>
            <a:ext cx="0" cy="6961532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F60D443-ED58-380F-5BF2-B6CC4DEE2977}"/>
              </a:ext>
            </a:extLst>
          </p:cNvPr>
          <p:cNvSpPr/>
          <p:nvPr/>
        </p:nvSpPr>
        <p:spPr>
          <a:xfrm>
            <a:off x="315835" y="861632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90" y="0"/>
                </a:lnTo>
                <a:lnTo>
                  <a:pt x="684290" y="800764"/>
                </a:lnTo>
                <a:lnTo>
                  <a:pt x="0" y="80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0692D33-4A8C-596D-4EF2-B8AFA666F5DE}"/>
              </a:ext>
            </a:extLst>
          </p:cNvPr>
          <p:cNvGrpSpPr/>
          <p:nvPr/>
        </p:nvGrpSpPr>
        <p:grpSpPr>
          <a:xfrm>
            <a:off x="1122199" y="3461444"/>
            <a:ext cx="3822809" cy="5818949"/>
            <a:chOff x="0" y="0"/>
            <a:chExt cx="655999" cy="99853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0A701CA-A888-47EF-9C54-4CEA9998DFAB}"/>
                </a:ext>
              </a:extLst>
            </p:cNvPr>
            <p:cNvSpPr/>
            <p:nvPr/>
          </p:nvSpPr>
          <p:spPr>
            <a:xfrm>
              <a:off x="0" y="0"/>
              <a:ext cx="655999" cy="998539"/>
            </a:xfrm>
            <a:custGeom>
              <a:avLst/>
              <a:gdLst/>
              <a:ahLst/>
              <a:cxnLst/>
              <a:rect l="l" t="t" r="r" b="b"/>
              <a:pathLst>
                <a:path w="655999" h="998539">
                  <a:moveTo>
                    <a:pt x="0" y="0"/>
                  </a:moveTo>
                  <a:lnTo>
                    <a:pt x="655999" y="0"/>
                  </a:lnTo>
                  <a:lnTo>
                    <a:pt x="655999" y="998539"/>
                  </a:lnTo>
                  <a:lnTo>
                    <a:pt x="0" y="998539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35EA1EF-91C4-38AD-7E3E-699CD3879A95}"/>
                </a:ext>
              </a:extLst>
            </p:cNvPr>
            <p:cNvSpPr txBox="1"/>
            <p:nvPr/>
          </p:nvSpPr>
          <p:spPr>
            <a:xfrm>
              <a:off x="0" y="-19050"/>
              <a:ext cx="655999" cy="1017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84DC18D7-473A-D8F4-8869-3FBCC9AD8C7F}"/>
              </a:ext>
            </a:extLst>
          </p:cNvPr>
          <p:cNvSpPr/>
          <p:nvPr/>
        </p:nvSpPr>
        <p:spPr>
          <a:xfrm>
            <a:off x="1320218" y="3709094"/>
            <a:ext cx="3443815" cy="5377843"/>
          </a:xfrm>
          <a:custGeom>
            <a:avLst/>
            <a:gdLst/>
            <a:ahLst/>
            <a:cxnLst/>
            <a:rect l="l" t="t" r="r" b="b"/>
            <a:pathLst>
              <a:path w="3443815" h="5377843">
                <a:moveTo>
                  <a:pt x="0" y="0"/>
                </a:moveTo>
                <a:lnTo>
                  <a:pt x="3443815" y="0"/>
                </a:lnTo>
                <a:lnTo>
                  <a:pt x="3443815" y="5377844"/>
                </a:lnTo>
                <a:lnTo>
                  <a:pt x="0" y="537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749" t="-9853" r="-62515" b="-71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8862CCB-CE68-D0F3-5F60-F380041B3C42}"/>
              </a:ext>
            </a:extLst>
          </p:cNvPr>
          <p:cNvSpPr/>
          <p:nvPr/>
        </p:nvSpPr>
        <p:spPr>
          <a:xfrm>
            <a:off x="10762164" y="237590"/>
            <a:ext cx="7273317" cy="2391103"/>
          </a:xfrm>
          <a:custGeom>
            <a:avLst/>
            <a:gdLst/>
            <a:ahLst/>
            <a:cxnLst/>
            <a:rect l="l" t="t" r="r" b="b"/>
            <a:pathLst>
              <a:path w="7273317" h="2391103">
                <a:moveTo>
                  <a:pt x="0" y="0"/>
                </a:moveTo>
                <a:lnTo>
                  <a:pt x="7273318" y="0"/>
                </a:lnTo>
                <a:lnTo>
                  <a:pt x="7273318" y="2391103"/>
                </a:lnTo>
                <a:lnTo>
                  <a:pt x="0" y="2391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5F0BFEA-ACD8-E267-AA02-9FF65D70C2F0}"/>
              </a:ext>
            </a:extLst>
          </p:cNvPr>
          <p:cNvSpPr txBox="1"/>
          <p:nvPr/>
        </p:nvSpPr>
        <p:spPr>
          <a:xfrm>
            <a:off x="1116943" y="2733468"/>
            <a:ext cx="16054114" cy="94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sz="2718" dirty="0">
                <a:latin typeface="Open Sauce"/>
                <a:ea typeface="Open Sauce"/>
                <a:cs typeface="Open Sauce"/>
                <a:sym typeface="Open Sauce"/>
              </a:rPr>
              <a:t>用户通过语输入进行多语言翻译，支持英语、日语、法语、西班牙语、俄语阿拉伯语、韩语等30种语言。</a:t>
            </a:r>
          </a:p>
          <a:p>
            <a:pPr algn="l">
              <a:lnSpc>
                <a:spcPts val="3806"/>
              </a:lnSpc>
            </a:pPr>
            <a:endParaRPr lang="en-US" sz="2718" dirty="0">
              <a:solidFill>
                <a:srgbClr val="DBB35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98F1B9E-9549-BEB0-4B67-AEF1C02FF4FD}"/>
              </a:ext>
            </a:extLst>
          </p:cNvPr>
          <p:cNvSpPr txBox="1"/>
          <p:nvPr/>
        </p:nvSpPr>
        <p:spPr>
          <a:xfrm>
            <a:off x="1000125" y="1537917"/>
            <a:ext cx="8839128" cy="61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 b="1" dirty="0" err="1">
                <a:latin typeface="Montserrat Semi-Bold"/>
                <a:ea typeface="Montserrat Semi-Bold"/>
                <a:cs typeface="Montserrat Semi-Bold"/>
                <a:sym typeface="Montserrat Semi-Bold"/>
              </a:rPr>
              <a:t>多语言翻译</a:t>
            </a:r>
            <a:r>
              <a:rPr lang="en-US" sz="4800" b="1" dirty="0">
                <a:latin typeface="Montserrat Semi-Bold"/>
                <a:ea typeface="Montserrat Semi-Bold"/>
                <a:cs typeface="Montserrat Semi-Bold"/>
                <a:sym typeface="Montserrat Semi-Bold"/>
              </a:rPr>
              <a:t> (</a:t>
            </a:r>
            <a:r>
              <a:rPr lang="en-US" sz="4800" b="1" dirty="0" err="1">
                <a:latin typeface="Montserrat Semi-Bold"/>
                <a:ea typeface="Montserrat Semi-Bold"/>
                <a:cs typeface="Montserrat Semi-Bold"/>
                <a:sym typeface="Montserrat Semi-Bold"/>
              </a:rPr>
              <a:t>语音输入</a:t>
            </a:r>
            <a:r>
              <a:rPr lang="en-US" sz="4800" b="1" dirty="0">
                <a:latin typeface="Montserrat Semi-Bold"/>
                <a:ea typeface="Montserrat Semi-Bold"/>
                <a:cs typeface="Montserrat Semi-Bold"/>
                <a:sym typeface="Montserrat Semi-Bold"/>
              </a:rPr>
              <a:t>)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D51F430-059E-684B-E38F-8654AACB8180}"/>
              </a:ext>
            </a:extLst>
          </p:cNvPr>
          <p:cNvSpPr txBox="1"/>
          <p:nvPr/>
        </p:nvSpPr>
        <p:spPr>
          <a:xfrm>
            <a:off x="1122199" y="893931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>
                <a:solidFill>
                  <a:srgbClr val="DBB3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9F4D2E73-06F6-2F30-B6D0-F901D2C858C2}"/>
              </a:ext>
            </a:extLst>
          </p:cNvPr>
          <p:cNvSpPr txBox="1"/>
          <p:nvPr/>
        </p:nvSpPr>
        <p:spPr>
          <a:xfrm>
            <a:off x="5642206" y="3337619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应用场景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8ED1E707-AD4B-51CA-DB57-405AC47B858D}"/>
              </a:ext>
            </a:extLst>
          </p:cNvPr>
          <p:cNvSpPr txBox="1"/>
          <p:nvPr/>
        </p:nvSpPr>
        <p:spPr>
          <a:xfrm>
            <a:off x="5642206" y="5153172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产品竞争力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23BD6838-62B3-4950-9094-E051C0B46CB4}"/>
              </a:ext>
            </a:extLst>
          </p:cNvPr>
          <p:cNvSpPr txBox="1"/>
          <p:nvPr/>
        </p:nvSpPr>
        <p:spPr>
          <a:xfrm>
            <a:off x="5642206" y="6660878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实用案例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FE374A8-D7DE-5F29-7843-EBF1F8B2C9B8}"/>
              </a:ext>
            </a:extLst>
          </p:cNvPr>
          <p:cNvSpPr txBox="1"/>
          <p:nvPr/>
        </p:nvSpPr>
        <p:spPr>
          <a:xfrm>
            <a:off x="5642206" y="8135663"/>
            <a:ext cx="3423112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平行对比产品优势</a:t>
            </a:r>
            <a:r>
              <a:rPr lang="en-US" sz="2279" b="1" dirty="0">
                <a:latin typeface="Open Sauce"/>
                <a:ea typeface="Open Sauce"/>
                <a:cs typeface="Open Sauce"/>
                <a:sym typeface="Open Sauce"/>
              </a:rPr>
              <a:t>：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BE43EBBD-BECE-86AA-0314-516AD3535FD8}"/>
              </a:ext>
            </a:extLst>
          </p:cNvPr>
          <p:cNvSpPr txBox="1"/>
          <p:nvPr/>
        </p:nvSpPr>
        <p:spPr>
          <a:xfrm>
            <a:off x="5642206" y="3693394"/>
            <a:ext cx="12645794" cy="5919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旅行时与当地人交流</a:t>
            </a: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上课或商务洽谈中需要翻译的场合</a:t>
            </a: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实时翻译，减少误解，支持多种语言，增强热情互动</a:t>
            </a: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多语言支持：能够支持多种语言和方言，这使得手表更具全球适应性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语音识别准确性：手表能够高效理解用户的语音输入，提供快速翻译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用户在法国旅行，能够通过手表进行与当地人交流的多语言翻译，增强体验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在课程中，学生可通过手表进行多种语言的即时翻译，促进学习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相比同类智能手表：其他智能手表可能只支持有限的语言，且翻译准确度较低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相比专业翻译应用：手表提供的翻译服务更加便捷，能够随身携带且无需网络连接，提升用户体验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45327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96457" y="411712"/>
            <a:ext cx="8228471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99905" y="1735381"/>
            <a:ext cx="0" cy="6961532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07392" y="679072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90" y="0"/>
                </a:lnTo>
                <a:lnTo>
                  <a:pt x="684290" y="800765"/>
                </a:lnTo>
                <a:lnTo>
                  <a:pt x="0" y="800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169043" y="8336930"/>
            <a:ext cx="304552" cy="235558"/>
            <a:chOff x="0" y="0"/>
            <a:chExt cx="51533" cy="398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533" cy="39859"/>
            </a:xfrm>
            <a:custGeom>
              <a:avLst/>
              <a:gdLst/>
              <a:ahLst/>
              <a:cxnLst/>
              <a:rect l="l" t="t" r="r" b="b"/>
              <a:pathLst>
                <a:path w="51533" h="39859">
                  <a:moveTo>
                    <a:pt x="0" y="0"/>
                  </a:moveTo>
                  <a:lnTo>
                    <a:pt x="51533" y="0"/>
                  </a:lnTo>
                  <a:lnTo>
                    <a:pt x="51533" y="39859"/>
                  </a:lnTo>
                  <a:lnTo>
                    <a:pt x="0" y="39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1533" cy="58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86088" y="2647277"/>
            <a:ext cx="199132" cy="238936"/>
            <a:chOff x="0" y="0"/>
            <a:chExt cx="52446" cy="629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55004" y="2647277"/>
            <a:ext cx="199132" cy="238936"/>
            <a:chOff x="0" y="0"/>
            <a:chExt cx="52446" cy="629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299280" y="8309563"/>
            <a:ext cx="304461" cy="238936"/>
            <a:chOff x="0" y="0"/>
            <a:chExt cx="80187" cy="629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187" cy="62930"/>
            </a:xfrm>
            <a:custGeom>
              <a:avLst/>
              <a:gdLst/>
              <a:ahLst/>
              <a:cxnLst/>
              <a:rect l="l" t="t" r="r" b="b"/>
              <a:pathLst>
                <a:path w="80187" h="62930">
                  <a:moveTo>
                    <a:pt x="0" y="0"/>
                  </a:moveTo>
                  <a:lnTo>
                    <a:pt x="80187" y="0"/>
                  </a:lnTo>
                  <a:lnTo>
                    <a:pt x="80187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0187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33302" y="8343078"/>
            <a:ext cx="304461" cy="238936"/>
            <a:chOff x="0" y="0"/>
            <a:chExt cx="80187" cy="629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187" cy="62930"/>
            </a:xfrm>
            <a:custGeom>
              <a:avLst/>
              <a:gdLst/>
              <a:ahLst/>
              <a:cxnLst/>
              <a:rect l="l" t="t" r="r" b="b"/>
              <a:pathLst>
                <a:path w="80187" h="62930">
                  <a:moveTo>
                    <a:pt x="0" y="0"/>
                  </a:moveTo>
                  <a:lnTo>
                    <a:pt x="80187" y="0"/>
                  </a:lnTo>
                  <a:lnTo>
                    <a:pt x="80187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0187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229904" y="2647277"/>
            <a:ext cx="199132" cy="238936"/>
            <a:chOff x="0" y="0"/>
            <a:chExt cx="52446" cy="629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21756" y="711372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155750" y="764243"/>
            <a:ext cx="1962778" cy="66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4"/>
              </a:lnSpc>
            </a:pPr>
            <a:r>
              <a:rPr lang="en-US" sz="1779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PRE-LAUNCH PRODUCT REVIEWS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21756" y="1211495"/>
            <a:ext cx="1122735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6999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产品一</a:t>
            </a:r>
            <a:r>
              <a:rPr lang="zh-CN" altLang="en-US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：</a:t>
            </a:r>
            <a:r>
              <a:rPr lang="en-US" altLang="zh-CN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</a:t>
            </a:r>
            <a:r>
              <a:rPr lang="zh-CN" altLang="en-US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毛绒玩具</a:t>
            </a:r>
            <a:r>
              <a:rPr lang="en-US" altLang="zh-CN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+APP</a:t>
            </a:r>
            <a:endParaRPr lang="en-US" sz="6999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D114D-0DA1-4F39-07BC-9F3472DC5B65}"/>
              </a:ext>
            </a:extLst>
          </p:cNvPr>
          <p:cNvSpPr txBox="1"/>
          <p:nvPr/>
        </p:nvSpPr>
        <p:spPr>
          <a:xfrm>
            <a:off x="12574069" y="1059919"/>
            <a:ext cx="5256728" cy="1587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 dirty="0"/>
              <a:t>萌趣设计，增加陪伴感，适用于儿童、全运会观众（语音交互，拥有</a:t>
            </a:r>
            <a:r>
              <a:rPr lang="en-US" altLang="zh-CN" sz="2000" dirty="0"/>
              <a:t>app</a:t>
            </a:r>
            <a:r>
              <a:rPr lang="zh-CN" altLang="en-US" sz="2000" dirty="0"/>
              <a:t>端及玩具端，可通过按钮触发</a:t>
            </a:r>
            <a:r>
              <a:rPr lang="en-US" sz="2000" dirty="0"/>
              <a:t>AI</a:t>
            </a:r>
            <a:r>
              <a:rPr lang="zh-CN" altLang="en-US" sz="2000" dirty="0"/>
              <a:t>对答）</a:t>
            </a:r>
            <a:endParaRPr lang="en-US" altLang="zh-CN" sz="2000" dirty="0"/>
          </a:p>
          <a:p>
            <a:endParaRPr lang="zh-CN" altLang="en-US" sz="2000" dirty="0"/>
          </a:p>
          <a:p>
            <a:pPr algn="l">
              <a:lnSpc>
                <a:spcPts val="2968"/>
              </a:lnSpc>
            </a:pPr>
            <a:endParaRPr lang="en-US" sz="20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44C58-220A-2E2A-5F50-F99123CED30D}"/>
              </a:ext>
            </a:extLst>
          </p:cNvPr>
          <p:cNvSpPr txBox="1"/>
          <p:nvPr/>
        </p:nvSpPr>
        <p:spPr>
          <a:xfrm>
            <a:off x="1589638" y="2434059"/>
            <a:ext cx="69533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1</a:t>
            </a:r>
            <a:r>
              <a:rPr lang="zh-CN" altLang="en-US" sz="2400" dirty="0"/>
              <a:t>：全运会百事通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专为全运会定制，让用户拥有专属</a:t>
            </a:r>
            <a:r>
              <a:rPr lang="en-US" altLang="zh-CN" sz="2400" dirty="0"/>
              <a:t>AI</a:t>
            </a:r>
            <a:r>
              <a:rPr lang="zh-CN" altLang="en-US" sz="2400" dirty="0"/>
              <a:t>智能客服可解答全运会相关所有问题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语音控制支持：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App</a:t>
            </a:r>
            <a:r>
              <a:rPr lang="zh-CN" altLang="en-US" sz="2400" dirty="0"/>
              <a:t>端：语音提问吉祥物，实时对答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毛绒玩具：按钮触发智能回答</a:t>
            </a:r>
            <a:endParaRPr lang="en-US" altLang="zh-CN" sz="2400" dirty="0">
              <a:solidFill>
                <a:srgbClr val="000000"/>
              </a:solidFill>
              <a:latin typeface="Public Sans"/>
              <a:cs typeface="Public Sans"/>
              <a:sym typeface="Public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358F5-6746-5FB6-6ED9-9BF9E9BFA352}"/>
              </a:ext>
            </a:extLst>
          </p:cNvPr>
          <p:cNvSpPr txBox="1"/>
          <p:nvPr/>
        </p:nvSpPr>
        <p:spPr>
          <a:xfrm>
            <a:off x="1589638" y="5267619"/>
            <a:ext cx="69533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2</a:t>
            </a:r>
            <a:r>
              <a:rPr lang="zh-CN" altLang="en-US" sz="2400" dirty="0"/>
              <a:t>：</a:t>
            </a:r>
            <a:r>
              <a:rPr lang="en-US" altLang="zh-CN" sz="2400" dirty="0"/>
              <a:t>AI</a:t>
            </a:r>
            <a:r>
              <a:rPr lang="zh-CN" altLang="en-US" sz="2400" dirty="0"/>
              <a:t>全能翻译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支持粤语、普通话、英语三语实时翻译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适用于多语言沟通场景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9E768C-E8B0-AEE3-CFAC-AF8DD2203A77}"/>
              </a:ext>
            </a:extLst>
          </p:cNvPr>
          <p:cNvSpPr txBox="1"/>
          <p:nvPr/>
        </p:nvSpPr>
        <p:spPr>
          <a:xfrm>
            <a:off x="1521756" y="7625169"/>
            <a:ext cx="69533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3</a:t>
            </a:r>
            <a:r>
              <a:rPr lang="zh-CN" altLang="en-US" sz="2400" dirty="0"/>
              <a:t>：</a:t>
            </a:r>
            <a:r>
              <a:rPr lang="en-US" altLang="zh-CN" sz="2400" dirty="0"/>
              <a:t>AI</a:t>
            </a:r>
            <a:r>
              <a:rPr lang="zh-CN" altLang="en-US" sz="2400" dirty="0"/>
              <a:t>会议纪要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语音对话转录为文字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生成结构化会议纪要，提升工作效率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适用于企业、商务会议、学术研讨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C61D99-90EE-186A-7A5E-5A419C0EC9AC}"/>
              </a:ext>
            </a:extLst>
          </p:cNvPr>
          <p:cNvSpPr txBox="1"/>
          <p:nvPr/>
        </p:nvSpPr>
        <p:spPr>
          <a:xfrm>
            <a:off x="9183839" y="2418600"/>
            <a:ext cx="69533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4</a:t>
            </a:r>
            <a:r>
              <a:rPr lang="zh-CN" altLang="en-US" sz="2400" dirty="0"/>
              <a:t>：</a:t>
            </a:r>
            <a:r>
              <a:rPr lang="en-US" altLang="zh-CN" sz="2400" dirty="0"/>
              <a:t>AI</a:t>
            </a:r>
            <a:r>
              <a:rPr lang="zh-CN" altLang="en-US" sz="2400" dirty="0"/>
              <a:t>文案助手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智能生成高质量演讲稿，文案。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支持个性化风格调整，满足多种场景需求</a:t>
            </a:r>
            <a:endParaRPr lang="en-US" altLang="zh-CN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5EC9F-7D92-D53D-784E-95ED936663DD}"/>
              </a:ext>
            </a:extLst>
          </p:cNvPr>
          <p:cNvSpPr txBox="1"/>
          <p:nvPr/>
        </p:nvSpPr>
        <p:spPr>
          <a:xfrm>
            <a:off x="9183839" y="5265546"/>
            <a:ext cx="69533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5</a:t>
            </a:r>
            <a:r>
              <a:rPr lang="zh-CN" altLang="en-US" sz="2400" dirty="0"/>
              <a:t>：连接</a:t>
            </a:r>
            <a:r>
              <a:rPr lang="en-US" altLang="zh-CN" sz="2400" dirty="0" err="1"/>
              <a:t>DeepSeek</a:t>
            </a:r>
            <a:r>
              <a:rPr lang="en-US" altLang="zh-CN" sz="2400" dirty="0"/>
              <a:t> AI 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支持智能问答，提高用户互动体验 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深度学习优化对话能力，提供精准解答</a:t>
            </a:r>
            <a:endParaRPr lang="en-US" altLang="zh-CN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992691-7954-E7E9-95B5-7E7239AC97A6}"/>
              </a:ext>
            </a:extLst>
          </p:cNvPr>
          <p:cNvSpPr txBox="1"/>
          <p:nvPr/>
        </p:nvSpPr>
        <p:spPr>
          <a:xfrm>
            <a:off x="9183839" y="7252165"/>
            <a:ext cx="69533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6</a:t>
            </a:r>
            <a:r>
              <a:rPr lang="zh-CN" altLang="en-US" sz="2400" dirty="0"/>
              <a:t>：</a:t>
            </a:r>
            <a:r>
              <a:rPr lang="en-US" altLang="zh-CN" sz="2400" dirty="0"/>
              <a:t>APP</a:t>
            </a:r>
            <a:r>
              <a:rPr lang="zh-CN" altLang="en-US" sz="2400" dirty="0"/>
              <a:t>端其余功能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支持多语种同声传译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拥有</a:t>
            </a:r>
            <a:r>
              <a:rPr lang="en-US" altLang="zh-CN" sz="2400" dirty="0"/>
              <a:t>AI</a:t>
            </a:r>
            <a:r>
              <a:rPr lang="zh-CN" altLang="en-US" sz="2400" dirty="0"/>
              <a:t>构图功能</a:t>
            </a:r>
            <a:endParaRPr lang="en-US" altLang="zh-CN" sz="2400" dirty="0"/>
          </a:p>
        </p:txBody>
      </p:sp>
      <p:pic>
        <p:nvPicPr>
          <p:cNvPr id="44" name="图片 7">
            <a:extLst>
              <a:ext uri="{FF2B5EF4-FFF2-40B4-BE49-F238E27FC236}">
                <a16:creationId xmlns:a16="http://schemas.microsoft.com/office/drawing/2014/main" id="{4D1B84B5-A3C3-E54C-1EAB-671C2609E7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7276046"/>
            <a:ext cx="3482582" cy="26119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81B8B40-F6B9-577F-F332-BE0DC07198B6}"/>
              </a:ext>
            </a:extLst>
          </p:cNvPr>
          <p:cNvSpPr/>
          <p:nvPr/>
        </p:nvSpPr>
        <p:spPr>
          <a:xfrm>
            <a:off x="782179" y="550057"/>
            <a:ext cx="8228471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06A453C-08F4-A914-5854-1282BD7CDE7C}"/>
              </a:ext>
            </a:extLst>
          </p:cNvPr>
          <p:cNvSpPr/>
          <p:nvPr/>
        </p:nvSpPr>
        <p:spPr>
          <a:xfrm>
            <a:off x="734554" y="1865749"/>
            <a:ext cx="0" cy="6961532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A1D12C1-3333-4FA4-B753-C67871F34680}"/>
              </a:ext>
            </a:extLst>
          </p:cNvPr>
          <p:cNvSpPr/>
          <p:nvPr/>
        </p:nvSpPr>
        <p:spPr>
          <a:xfrm>
            <a:off x="442041" y="817417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90" y="0"/>
                </a:lnTo>
                <a:lnTo>
                  <a:pt x="684290" y="800764"/>
                </a:lnTo>
                <a:lnTo>
                  <a:pt x="0" y="80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EE753C1-5617-EEA2-29D5-8CC8A6894DAF}"/>
              </a:ext>
            </a:extLst>
          </p:cNvPr>
          <p:cNvSpPr txBox="1"/>
          <p:nvPr/>
        </p:nvSpPr>
        <p:spPr>
          <a:xfrm>
            <a:off x="1028700" y="3819664"/>
            <a:ext cx="13534154" cy="593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早晨起床后的资讯获取</a:t>
            </a: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日常生活中的健康和活动提醒</a:t>
            </a: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提供及时的信息，帮助用户合理安排日程</a:t>
            </a: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个性化服务：手表可以根据用户习惯与偏好提供量身定制的咨询内容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便捷性：用户可以通过简单的语音命令快速获取资讯，无需手动查找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晨间，用户可询问手表天气和日程安排，同时获取中英双语的新闻摘要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手表能够提供健康饮食建议，促进日常健康管理（走步记数，睡眠，心率，血氧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）。</a:t>
            </a: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相比传统新闻网站或应用：手表的语音咨询形式更符合快速获取信息的需求，无需文字输入，操作简单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Open Sauce"/>
                <a:ea typeface="Open Sauce"/>
                <a:cs typeface="Open Sauce"/>
                <a:sym typeface="Open Sauce"/>
              </a:rPr>
              <a:t>相比专业健康应用：手表集成健康咨询与日常咨询于一体，更加便于用户使用，不需要多个应用切换</a:t>
            </a:r>
            <a:r>
              <a:rPr lang="en-US" sz="2100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2940"/>
              </a:lnSpc>
            </a:pPr>
            <a:endParaRPr lang="en-US" sz="2100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9E3EC7F-0757-9AEE-5CFF-ACADD307D79C}"/>
              </a:ext>
            </a:extLst>
          </p:cNvPr>
          <p:cNvGrpSpPr/>
          <p:nvPr/>
        </p:nvGrpSpPr>
        <p:grpSpPr>
          <a:xfrm>
            <a:off x="11319889" y="550057"/>
            <a:ext cx="6485930" cy="3929724"/>
            <a:chOff x="0" y="0"/>
            <a:chExt cx="1708998" cy="103545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BABC1E-56B3-4E85-7A93-540381662F1D}"/>
                </a:ext>
              </a:extLst>
            </p:cNvPr>
            <p:cNvSpPr/>
            <p:nvPr/>
          </p:nvSpPr>
          <p:spPr>
            <a:xfrm>
              <a:off x="0" y="0"/>
              <a:ext cx="1708998" cy="1035455"/>
            </a:xfrm>
            <a:custGeom>
              <a:avLst/>
              <a:gdLst/>
              <a:ahLst/>
              <a:cxnLst/>
              <a:rect l="l" t="t" r="r" b="b"/>
              <a:pathLst>
                <a:path w="1708998" h="1035455">
                  <a:moveTo>
                    <a:pt x="0" y="0"/>
                  </a:moveTo>
                  <a:lnTo>
                    <a:pt x="1708998" y="0"/>
                  </a:lnTo>
                  <a:lnTo>
                    <a:pt x="1708998" y="1035455"/>
                  </a:lnTo>
                  <a:lnTo>
                    <a:pt x="0" y="1035455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1BF4FCD-0B5A-FB15-9D3C-C5B33DA1D39F}"/>
                </a:ext>
              </a:extLst>
            </p:cNvPr>
            <p:cNvSpPr txBox="1"/>
            <p:nvPr/>
          </p:nvSpPr>
          <p:spPr>
            <a:xfrm>
              <a:off x="0" y="-19050"/>
              <a:ext cx="1708998" cy="1054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FAACEF4-3175-192F-1DF6-F82F0B453B74}"/>
              </a:ext>
            </a:extLst>
          </p:cNvPr>
          <p:cNvGrpSpPr/>
          <p:nvPr/>
        </p:nvGrpSpPr>
        <p:grpSpPr>
          <a:xfrm>
            <a:off x="11319889" y="4637240"/>
            <a:ext cx="3183013" cy="3399368"/>
            <a:chOff x="0" y="0"/>
            <a:chExt cx="838702" cy="8957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2149363-4648-E2D1-B74D-4E443A658D40}"/>
                </a:ext>
              </a:extLst>
            </p:cNvPr>
            <p:cNvSpPr/>
            <p:nvPr/>
          </p:nvSpPr>
          <p:spPr>
            <a:xfrm>
              <a:off x="0" y="0"/>
              <a:ext cx="838702" cy="895710"/>
            </a:xfrm>
            <a:custGeom>
              <a:avLst/>
              <a:gdLst/>
              <a:ahLst/>
              <a:cxnLst/>
              <a:rect l="l" t="t" r="r" b="b"/>
              <a:pathLst>
                <a:path w="838702" h="895710">
                  <a:moveTo>
                    <a:pt x="0" y="0"/>
                  </a:moveTo>
                  <a:lnTo>
                    <a:pt x="838702" y="0"/>
                  </a:lnTo>
                  <a:lnTo>
                    <a:pt x="838702" y="895710"/>
                  </a:lnTo>
                  <a:lnTo>
                    <a:pt x="0" y="895710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0C93247-B11D-8C87-57F5-1DB130B9859D}"/>
                </a:ext>
              </a:extLst>
            </p:cNvPr>
            <p:cNvSpPr txBox="1"/>
            <p:nvPr/>
          </p:nvSpPr>
          <p:spPr>
            <a:xfrm>
              <a:off x="0" y="-19050"/>
              <a:ext cx="838702" cy="914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29BFA82-F281-9B93-7E30-363A36B8BADF}"/>
              </a:ext>
            </a:extLst>
          </p:cNvPr>
          <p:cNvGrpSpPr/>
          <p:nvPr/>
        </p:nvGrpSpPr>
        <p:grpSpPr>
          <a:xfrm>
            <a:off x="14671909" y="4637240"/>
            <a:ext cx="3133910" cy="3399368"/>
            <a:chOff x="0" y="0"/>
            <a:chExt cx="825764" cy="89571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05CD91E-275E-DF27-BC10-8E4F748D7845}"/>
                </a:ext>
              </a:extLst>
            </p:cNvPr>
            <p:cNvSpPr/>
            <p:nvPr/>
          </p:nvSpPr>
          <p:spPr>
            <a:xfrm>
              <a:off x="0" y="0"/>
              <a:ext cx="825764" cy="895710"/>
            </a:xfrm>
            <a:custGeom>
              <a:avLst/>
              <a:gdLst/>
              <a:ahLst/>
              <a:cxnLst/>
              <a:rect l="l" t="t" r="r" b="b"/>
              <a:pathLst>
                <a:path w="825764" h="895710">
                  <a:moveTo>
                    <a:pt x="0" y="0"/>
                  </a:moveTo>
                  <a:lnTo>
                    <a:pt x="825764" y="0"/>
                  </a:lnTo>
                  <a:lnTo>
                    <a:pt x="825764" y="895710"/>
                  </a:lnTo>
                  <a:lnTo>
                    <a:pt x="0" y="895710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EEC0256-A6F8-8C46-7DBA-188BCFE7FD7E}"/>
                </a:ext>
              </a:extLst>
            </p:cNvPr>
            <p:cNvSpPr txBox="1"/>
            <p:nvPr/>
          </p:nvSpPr>
          <p:spPr>
            <a:xfrm>
              <a:off x="0" y="-19050"/>
              <a:ext cx="825764" cy="914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3E3F884-4EDE-1B8A-DAD2-386468BE3A67}"/>
              </a:ext>
            </a:extLst>
          </p:cNvPr>
          <p:cNvSpPr/>
          <p:nvPr/>
        </p:nvSpPr>
        <p:spPr>
          <a:xfrm>
            <a:off x="11470046" y="4804941"/>
            <a:ext cx="2861987" cy="3062006"/>
          </a:xfrm>
          <a:custGeom>
            <a:avLst/>
            <a:gdLst/>
            <a:ahLst/>
            <a:cxnLst/>
            <a:rect l="l" t="t" r="r" b="b"/>
            <a:pathLst>
              <a:path w="2861987" h="3062006">
                <a:moveTo>
                  <a:pt x="0" y="0"/>
                </a:moveTo>
                <a:lnTo>
                  <a:pt x="2861986" y="0"/>
                </a:lnTo>
                <a:lnTo>
                  <a:pt x="2861986" y="3062006"/>
                </a:lnTo>
                <a:lnTo>
                  <a:pt x="0" y="306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62" t="-20425" r="-37319" b="-205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3C4A354-9798-5017-D305-85E0D778A7D4}"/>
              </a:ext>
            </a:extLst>
          </p:cNvPr>
          <p:cNvSpPr/>
          <p:nvPr/>
        </p:nvSpPr>
        <p:spPr>
          <a:xfrm>
            <a:off x="11470046" y="663782"/>
            <a:ext cx="6137004" cy="3702273"/>
          </a:xfrm>
          <a:custGeom>
            <a:avLst/>
            <a:gdLst/>
            <a:ahLst/>
            <a:cxnLst/>
            <a:rect l="l" t="t" r="r" b="b"/>
            <a:pathLst>
              <a:path w="6137004" h="3702273">
                <a:moveTo>
                  <a:pt x="0" y="0"/>
                </a:moveTo>
                <a:lnTo>
                  <a:pt x="6137004" y="0"/>
                </a:lnTo>
                <a:lnTo>
                  <a:pt x="6137004" y="3702273"/>
                </a:lnTo>
                <a:lnTo>
                  <a:pt x="0" y="3702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296" b="-314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A69D69E-FDAD-AC0B-BFF3-BA36287A1224}"/>
              </a:ext>
            </a:extLst>
          </p:cNvPr>
          <p:cNvSpPr/>
          <p:nvPr/>
        </p:nvSpPr>
        <p:spPr>
          <a:xfrm>
            <a:off x="14810504" y="4804941"/>
            <a:ext cx="2796545" cy="3062006"/>
          </a:xfrm>
          <a:custGeom>
            <a:avLst/>
            <a:gdLst/>
            <a:ahLst/>
            <a:cxnLst/>
            <a:rect l="l" t="t" r="r" b="b"/>
            <a:pathLst>
              <a:path w="2796545" h="3062006">
                <a:moveTo>
                  <a:pt x="0" y="0"/>
                </a:moveTo>
                <a:lnTo>
                  <a:pt x="2796546" y="0"/>
                </a:lnTo>
                <a:lnTo>
                  <a:pt x="2796546" y="3062006"/>
                </a:lnTo>
                <a:lnTo>
                  <a:pt x="0" y="306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033" t="-4992" r="-6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B26790A-FB82-74D4-FAD0-8BC85F011185}"/>
              </a:ext>
            </a:extLst>
          </p:cNvPr>
          <p:cNvSpPr txBox="1"/>
          <p:nvPr/>
        </p:nvSpPr>
        <p:spPr>
          <a:xfrm>
            <a:off x="1263960" y="1520597"/>
            <a:ext cx="8839128" cy="61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 b="1" dirty="0" err="1">
                <a:latin typeface="Montserrat Semi-Bold"/>
                <a:ea typeface="Montserrat Semi-Bold"/>
                <a:cs typeface="Montserrat Semi-Bold"/>
                <a:sym typeface="Montserrat Semi-Bold"/>
              </a:rPr>
              <a:t>每日资讯</a:t>
            </a:r>
            <a:endParaRPr lang="en-US" sz="4800" b="1" dirty="0"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DE10CCA-72AE-4543-9312-E3A20B9F64B5}"/>
              </a:ext>
            </a:extLst>
          </p:cNvPr>
          <p:cNvSpPr txBox="1"/>
          <p:nvPr/>
        </p:nvSpPr>
        <p:spPr>
          <a:xfrm>
            <a:off x="1386034" y="864095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>
                <a:solidFill>
                  <a:srgbClr val="DBB3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11CE6AF-2CFB-173F-2B04-F2597CB345ED}"/>
              </a:ext>
            </a:extLst>
          </p:cNvPr>
          <p:cNvSpPr txBox="1"/>
          <p:nvPr/>
        </p:nvSpPr>
        <p:spPr>
          <a:xfrm>
            <a:off x="1263960" y="2250021"/>
            <a:ext cx="12130898" cy="94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sz="2718" dirty="0" err="1">
                <a:latin typeface="Open Sauce"/>
                <a:ea typeface="Open Sauce"/>
                <a:cs typeface="Open Sauce"/>
                <a:sym typeface="Open Sauce"/>
              </a:rPr>
              <a:t>每天定时提供中英文咨询服务，包括天气、新闻及健康建议等</a:t>
            </a:r>
            <a:r>
              <a:rPr lang="en-US" sz="2718" dirty="0">
                <a:latin typeface="Open Sauce"/>
                <a:ea typeface="Open Sauce"/>
                <a:cs typeface="Open Sauce"/>
                <a:sym typeface="Open Sauce"/>
              </a:rPr>
              <a:t>。</a:t>
            </a:r>
          </a:p>
          <a:p>
            <a:pPr algn="l">
              <a:lnSpc>
                <a:spcPts val="3806"/>
              </a:lnSpc>
            </a:pPr>
            <a:endParaRPr lang="en-US" sz="2718" dirty="0">
              <a:solidFill>
                <a:srgbClr val="DBB35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C5622C5-026A-3B59-91F8-85DC84F80A54}"/>
              </a:ext>
            </a:extLst>
          </p:cNvPr>
          <p:cNvSpPr txBox="1"/>
          <p:nvPr/>
        </p:nvSpPr>
        <p:spPr>
          <a:xfrm>
            <a:off x="1263960" y="3410787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应用场景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D5BF0AE-1C4C-A53C-03A5-A967E1683634}"/>
              </a:ext>
            </a:extLst>
          </p:cNvPr>
          <p:cNvSpPr txBox="1"/>
          <p:nvPr/>
        </p:nvSpPr>
        <p:spPr>
          <a:xfrm>
            <a:off x="1263960" y="5306628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产品竞争力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5065835-2E87-3DCD-2F34-215430478AB5}"/>
              </a:ext>
            </a:extLst>
          </p:cNvPr>
          <p:cNvSpPr txBox="1"/>
          <p:nvPr/>
        </p:nvSpPr>
        <p:spPr>
          <a:xfrm>
            <a:off x="1263960" y="6802949"/>
            <a:ext cx="2323244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实用案例</a:t>
            </a:r>
            <a:endParaRPr lang="en-US" sz="2279" b="1" dirty="0"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E063763-4260-EEFD-6F4C-3B63CEBE1E60}"/>
              </a:ext>
            </a:extLst>
          </p:cNvPr>
          <p:cNvSpPr txBox="1"/>
          <p:nvPr/>
        </p:nvSpPr>
        <p:spPr>
          <a:xfrm>
            <a:off x="1263960" y="8274758"/>
            <a:ext cx="3423112" cy="38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9" b="1" dirty="0" err="1">
                <a:latin typeface="Open Sauce"/>
                <a:ea typeface="Open Sauce"/>
                <a:cs typeface="Open Sauce"/>
                <a:sym typeface="Open Sauce"/>
              </a:rPr>
              <a:t>平行对比产品优势</a:t>
            </a:r>
            <a:r>
              <a:rPr lang="en-US" sz="2279" b="1" dirty="0">
                <a:latin typeface="Open Sauce"/>
                <a:ea typeface="Open Sauce"/>
                <a:cs typeface="Open Sauce"/>
                <a:sym typeface="Open Sauce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67060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04888"/>
            <a:ext cx="8228471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5400000">
            <a:off x="-2499691" y="5801346"/>
            <a:ext cx="6961532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5400000">
            <a:off x="13809302" y="4431073"/>
            <a:ext cx="6947622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9257171" y="9190319"/>
            <a:ext cx="7955697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075885" y="8330458"/>
            <a:ext cx="462080" cy="460887"/>
            <a:chOff x="0" y="0"/>
            <a:chExt cx="121700" cy="121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700" cy="121386"/>
            </a:xfrm>
            <a:custGeom>
              <a:avLst/>
              <a:gdLst/>
              <a:ahLst/>
              <a:cxnLst/>
              <a:rect l="l" t="t" r="r" b="b"/>
              <a:pathLst>
                <a:path w="121700" h="121386">
                  <a:moveTo>
                    <a:pt x="0" y="0"/>
                  </a:moveTo>
                  <a:lnTo>
                    <a:pt x="121700" y="0"/>
                  </a:lnTo>
                  <a:lnTo>
                    <a:pt x="121700" y="121386"/>
                  </a:lnTo>
                  <a:lnTo>
                    <a:pt x="0" y="121386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1700" cy="140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88562" y="1319873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90" y="0"/>
                </a:lnTo>
                <a:lnTo>
                  <a:pt x="684290" y="800764"/>
                </a:lnTo>
                <a:lnTo>
                  <a:pt x="0" y="80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02926" y="1352172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2185" y="3859402"/>
            <a:ext cx="15073008" cy="24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600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THANK YOU FOR YOUR ATTENTION！</a:t>
            </a:r>
          </a:p>
          <a:p>
            <a:pPr algn="l">
              <a:lnSpc>
                <a:spcPts val="4620"/>
              </a:lnSpc>
            </a:pPr>
            <a:endParaRPr lang="en-US" sz="6000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algn="l">
              <a:lnSpc>
                <a:spcPts val="8447"/>
              </a:lnSpc>
            </a:pPr>
            <a:r>
              <a:rPr lang="en-US" sz="1097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感谢参与！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02926" y="7081264"/>
            <a:ext cx="10597282" cy="56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1"/>
              </a:lnSpc>
            </a:pPr>
            <a:r>
              <a:rPr lang="en-US" sz="333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Presented by Gaia AI Lab/ChatUNI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96457" y="411712"/>
            <a:ext cx="8228471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99905" y="1735381"/>
            <a:ext cx="0" cy="6961532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07392" y="679072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90" y="0"/>
                </a:lnTo>
                <a:lnTo>
                  <a:pt x="684290" y="800765"/>
                </a:lnTo>
                <a:lnTo>
                  <a:pt x="0" y="800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169043" y="8336930"/>
            <a:ext cx="304552" cy="235558"/>
            <a:chOff x="0" y="0"/>
            <a:chExt cx="51533" cy="398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533" cy="39859"/>
            </a:xfrm>
            <a:custGeom>
              <a:avLst/>
              <a:gdLst/>
              <a:ahLst/>
              <a:cxnLst/>
              <a:rect l="l" t="t" r="r" b="b"/>
              <a:pathLst>
                <a:path w="51533" h="39859">
                  <a:moveTo>
                    <a:pt x="0" y="0"/>
                  </a:moveTo>
                  <a:lnTo>
                    <a:pt x="51533" y="0"/>
                  </a:lnTo>
                  <a:lnTo>
                    <a:pt x="51533" y="39859"/>
                  </a:lnTo>
                  <a:lnTo>
                    <a:pt x="0" y="39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1533" cy="58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86088" y="2647277"/>
            <a:ext cx="199132" cy="238936"/>
            <a:chOff x="0" y="0"/>
            <a:chExt cx="52446" cy="629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55004" y="2647277"/>
            <a:ext cx="199132" cy="238936"/>
            <a:chOff x="0" y="0"/>
            <a:chExt cx="52446" cy="629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299280" y="8309563"/>
            <a:ext cx="304461" cy="238936"/>
            <a:chOff x="0" y="0"/>
            <a:chExt cx="80187" cy="629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187" cy="62930"/>
            </a:xfrm>
            <a:custGeom>
              <a:avLst/>
              <a:gdLst/>
              <a:ahLst/>
              <a:cxnLst/>
              <a:rect l="l" t="t" r="r" b="b"/>
              <a:pathLst>
                <a:path w="80187" h="62930">
                  <a:moveTo>
                    <a:pt x="0" y="0"/>
                  </a:moveTo>
                  <a:lnTo>
                    <a:pt x="80187" y="0"/>
                  </a:lnTo>
                  <a:lnTo>
                    <a:pt x="80187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0187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33302" y="8343078"/>
            <a:ext cx="304461" cy="238936"/>
            <a:chOff x="0" y="0"/>
            <a:chExt cx="80187" cy="629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187" cy="62930"/>
            </a:xfrm>
            <a:custGeom>
              <a:avLst/>
              <a:gdLst/>
              <a:ahLst/>
              <a:cxnLst/>
              <a:rect l="l" t="t" r="r" b="b"/>
              <a:pathLst>
                <a:path w="80187" h="62930">
                  <a:moveTo>
                    <a:pt x="0" y="0"/>
                  </a:moveTo>
                  <a:lnTo>
                    <a:pt x="80187" y="0"/>
                  </a:lnTo>
                  <a:lnTo>
                    <a:pt x="80187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0187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229904" y="2647277"/>
            <a:ext cx="199132" cy="238936"/>
            <a:chOff x="0" y="0"/>
            <a:chExt cx="52446" cy="629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21756" y="711372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155750" y="764243"/>
            <a:ext cx="1962778" cy="66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4"/>
              </a:lnSpc>
            </a:pPr>
            <a:r>
              <a:rPr lang="en-US" sz="1779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PRE-LAUNCH PRODUCT REVIEWS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21756" y="1211495"/>
            <a:ext cx="1122735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6999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产品二</a:t>
            </a:r>
            <a:r>
              <a:rPr lang="zh-CN" altLang="en-US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：</a:t>
            </a:r>
            <a:r>
              <a:rPr lang="en-US" altLang="zh-CN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</a:t>
            </a:r>
            <a:r>
              <a:rPr lang="zh-CN" altLang="en-US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眼镜</a:t>
            </a:r>
            <a:r>
              <a:rPr lang="en-US" altLang="zh-CN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+APP</a:t>
            </a:r>
            <a:endParaRPr lang="en-US" sz="6999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D114D-0DA1-4F39-07BC-9F3472DC5B65}"/>
              </a:ext>
            </a:extLst>
          </p:cNvPr>
          <p:cNvSpPr txBox="1"/>
          <p:nvPr/>
        </p:nvSpPr>
        <p:spPr>
          <a:xfrm>
            <a:off x="10829117" y="1368776"/>
            <a:ext cx="6289411" cy="1279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 dirty="0"/>
              <a:t>时髦设计，增加装饰感，适用于户内及户外、全运会观众（语音交互，拥有</a:t>
            </a:r>
            <a:r>
              <a:rPr lang="en-US" altLang="zh-CN" sz="2000" dirty="0"/>
              <a:t>app</a:t>
            </a:r>
            <a:r>
              <a:rPr lang="zh-CN" altLang="en-US" sz="2000" dirty="0"/>
              <a:t>端，可通过按钮触发</a:t>
            </a:r>
            <a:r>
              <a:rPr lang="en-US" sz="2000" dirty="0"/>
              <a:t>AI</a:t>
            </a:r>
            <a:r>
              <a:rPr lang="zh-CN" altLang="en-US" sz="2000" dirty="0"/>
              <a:t>对答）</a:t>
            </a:r>
            <a:endParaRPr lang="en-US" altLang="zh-CN" sz="2000" dirty="0"/>
          </a:p>
          <a:p>
            <a:endParaRPr lang="zh-CN" altLang="en-US" sz="2000" dirty="0"/>
          </a:p>
          <a:p>
            <a:pPr algn="l">
              <a:lnSpc>
                <a:spcPts val="2968"/>
              </a:lnSpc>
            </a:pPr>
            <a:endParaRPr lang="en-US" sz="20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44C58-220A-2E2A-5F50-F99123CED30D}"/>
              </a:ext>
            </a:extLst>
          </p:cNvPr>
          <p:cNvSpPr txBox="1"/>
          <p:nvPr/>
        </p:nvSpPr>
        <p:spPr>
          <a:xfrm>
            <a:off x="1589638" y="2558177"/>
            <a:ext cx="69533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1</a:t>
            </a:r>
            <a:r>
              <a:rPr lang="zh-CN" altLang="en-US" sz="2400" dirty="0"/>
              <a:t>：全运会百事通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专为全运会定制，让用户拥有专属</a:t>
            </a:r>
            <a:r>
              <a:rPr lang="en-US" altLang="zh-CN" sz="2400" dirty="0"/>
              <a:t>AI</a:t>
            </a:r>
            <a:r>
              <a:rPr lang="zh-CN" altLang="en-US" sz="2400" dirty="0"/>
              <a:t>智能客服可解答全运会相关所有问题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语音控制支持：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App</a:t>
            </a:r>
            <a:r>
              <a:rPr lang="zh-CN" altLang="en-US" sz="2400" dirty="0"/>
              <a:t>端：语音提问吉祥物，实时对答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AI</a:t>
            </a:r>
            <a:r>
              <a:rPr lang="zh-CN" altLang="en-US" sz="2400" dirty="0"/>
              <a:t>眼镜端：按钮触发智能回答</a:t>
            </a:r>
            <a:endParaRPr lang="en-US" altLang="zh-CN" sz="2400" dirty="0">
              <a:solidFill>
                <a:srgbClr val="000000"/>
              </a:solidFill>
              <a:latin typeface="Public Sans"/>
              <a:cs typeface="Public Sans"/>
              <a:sym typeface="Public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358F5-6746-5FB6-6ED9-9BF9E9BFA352}"/>
              </a:ext>
            </a:extLst>
          </p:cNvPr>
          <p:cNvSpPr txBox="1"/>
          <p:nvPr/>
        </p:nvSpPr>
        <p:spPr>
          <a:xfrm>
            <a:off x="1589638" y="5533479"/>
            <a:ext cx="69533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2</a:t>
            </a:r>
            <a:r>
              <a:rPr lang="zh-CN" altLang="en-US" sz="2400" dirty="0"/>
              <a:t>：</a:t>
            </a:r>
            <a:r>
              <a:rPr lang="en-US" altLang="zh-CN" sz="2400" dirty="0"/>
              <a:t>AI</a:t>
            </a:r>
            <a:r>
              <a:rPr lang="zh-CN" altLang="en-US" sz="2400" dirty="0"/>
              <a:t>全能翻译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支持粤语、普通话、英语三语实时翻译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适用于多语言沟通场景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眼镜可实时显示翻译文本，耳机可播放语音翻译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9E768C-E8B0-AEE3-CFAC-AF8DD2203A77}"/>
              </a:ext>
            </a:extLst>
          </p:cNvPr>
          <p:cNvSpPr txBox="1"/>
          <p:nvPr/>
        </p:nvSpPr>
        <p:spPr>
          <a:xfrm>
            <a:off x="1521756" y="7858912"/>
            <a:ext cx="69533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3</a:t>
            </a:r>
            <a:r>
              <a:rPr lang="zh-CN" altLang="en-US" sz="2400" dirty="0"/>
              <a:t>：</a:t>
            </a:r>
            <a:r>
              <a:rPr lang="en-US" altLang="zh-CN" sz="2400" dirty="0"/>
              <a:t>AI</a:t>
            </a:r>
            <a:r>
              <a:rPr lang="zh-CN" altLang="en-US" sz="2400" dirty="0"/>
              <a:t>会议纪要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语音对话转录为文字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生成结构化会议纪要，提升工作效率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适用于企业、商务会议、学术研讨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C61D99-90EE-186A-7A5E-5A419C0EC9AC}"/>
              </a:ext>
            </a:extLst>
          </p:cNvPr>
          <p:cNvSpPr txBox="1"/>
          <p:nvPr/>
        </p:nvSpPr>
        <p:spPr>
          <a:xfrm>
            <a:off x="9192263" y="2520409"/>
            <a:ext cx="69533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4</a:t>
            </a:r>
            <a:r>
              <a:rPr lang="zh-CN" altLang="en-US" sz="2400" dirty="0"/>
              <a:t>：</a:t>
            </a:r>
            <a:r>
              <a:rPr lang="en-US" altLang="zh-CN" sz="2400" dirty="0"/>
              <a:t>AI</a:t>
            </a:r>
            <a:r>
              <a:rPr lang="zh-CN" altLang="en-US" sz="2400" dirty="0"/>
              <a:t>文案助手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智能生成高质量演讲稿，文案。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支持个性化风格调整，满足多种场景需求</a:t>
            </a:r>
            <a:endParaRPr lang="en-US" altLang="zh-CN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5EC9F-7D92-D53D-784E-95ED936663DD}"/>
              </a:ext>
            </a:extLst>
          </p:cNvPr>
          <p:cNvSpPr txBox="1"/>
          <p:nvPr/>
        </p:nvSpPr>
        <p:spPr>
          <a:xfrm>
            <a:off x="9169400" y="4305075"/>
            <a:ext cx="69533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5</a:t>
            </a:r>
            <a:r>
              <a:rPr lang="zh-CN" altLang="en-US" sz="2400" dirty="0"/>
              <a:t>：</a:t>
            </a:r>
            <a:r>
              <a:rPr lang="en-US" altLang="zh-CN" sz="2400" dirty="0"/>
              <a:t>AI</a:t>
            </a:r>
            <a:r>
              <a:rPr lang="zh-CN" altLang="en-US" sz="2400" dirty="0"/>
              <a:t>演讲助手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解决演讲者脱稿困扰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眼镜可显示演讲内容，耳机可同步播放语音提示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帮助演讲者更流畅地表达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992691-7954-E7E9-95B5-7E7239AC97A6}"/>
              </a:ext>
            </a:extLst>
          </p:cNvPr>
          <p:cNvSpPr txBox="1"/>
          <p:nvPr/>
        </p:nvSpPr>
        <p:spPr>
          <a:xfrm>
            <a:off x="9111121" y="6377690"/>
            <a:ext cx="69533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6</a:t>
            </a:r>
            <a:r>
              <a:rPr lang="zh-CN" altLang="en-US" sz="2400" dirty="0"/>
              <a:t>：</a:t>
            </a:r>
            <a:r>
              <a:rPr lang="en-US" altLang="zh-CN" sz="2400" dirty="0"/>
              <a:t>APP</a:t>
            </a:r>
            <a:r>
              <a:rPr lang="zh-CN" altLang="en-US" sz="2400" dirty="0"/>
              <a:t>端其余功能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连接</a:t>
            </a:r>
            <a:r>
              <a:rPr lang="en-US" altLang="zh-CN" sz="2400" dirty="0" err="1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AI</a:t>
            </a:r>
            <a:r>
              <a:rPr lang="zh-CN" altLang="en-US" sz="2400" dirty="0"/>
              <a:t>，支持智能问答，提供精准解答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支持多语种同声传译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拥有</a:t>
            </a:r>
            <a:r>
              <a:rPr lang="en-US" altLang="zh-CN" sz="2400" dirty="0"/>
              <a:t>AI</a:t>
            </a:r>
            <a:r>
              <a:rPr lang="zh-CN" altLang="en-US" sz="2400" dirty="0"/>
              <a:t>构图功能</a:t>
            </a:r>
            <a:endParaRPr lang="en-US" altLang="zh-CN" sz="2400" dirty="0"/>
          </a:p>
        </p:txBody>
      </p:sp>
      <p:pic>
        <p:nvPicPr>
          <p:cNvPr id="30" name="图片 5">
            <a:extLst>
              <a:ext uri="{FF2B5EF4-FFF2-40B4-BE49-F238E27FC236}">
                <a16:creationId xmlns:a16="http://schemas.microsoft.com/office/drawing/2014/main" id="{6322AEAE-7937-B4F3-C768-1ECCEEBB2AB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096009" y="7582003"/>
            <a:ext cx="3412009" cy="240047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52730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96457" y="411712"/>
            <a:ext cx="8228471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99905" y="1735381"/>
            <a:ext cx="0" cy="6961532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07392" y="679072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90" y="0"/>
                </a:lnTo>
                <a:lnTo>
                  <a:pt x="684290" y="800765"/>
                </a:lnTo>
                <a:lnTo>
                  <a:pt x="0" y="800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169043" y="8336930"/>
            <a:ext cx="304552" cy="235558"/>
            <a:chOff x="0" y="0"/>
            <a:chExt cx="51533" cy="398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533" cy="39859"/>
            </a:xfrm>
            <a:custGeom>
              <a:avLst/>
              <a:gdLst/>
              <a:ahLst/>
              <a:cxnLst/>
              <a:rect l="l" t="t" r="r" b="b"/>
              <a:pathLst>
                <a:path w="51533" h="39859">
                  <a:moveTo>
                    <a:pt x="0" y="0"/>
                  </a:moveTo>
                  <a:lnTo>
                    <a:pt x="51533" y="0"/>
                  </a:lnTo>
                  <a:lnTo>
                    <a:pt x="51533" y="39859"/>
                  </a:lnTo>
                  <a:lnTo>
                    <a:pt x="0" y="39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1533" cy="58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86088" y="2647277"/>
            <a:ext cx="199132" cy="238936"/>
            <a:chOff x="0" y="0"/>
            <a:chExt cx="52446" cy="629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55004" y="2647277"/>
            <a:ext cx="199132" cy="238936"/>
            <a:chOff x="0" y="0"/>
            <a:chExt cx="52446" cy="629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299280" y="8309563"/>
            <a:ext cx="304461" cy="238936"/>
            <a:chOff x="0" y="0"/>
            <a:chExt cx="80187" cy="629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187" cy="62930"/>
            </a:xfrm>
            <a:custGeom>
              <a:avLst/>
              <a:gdLst/>
              <a:ahLst/>
              <a:cxnLst/>
              <a:rect l="l" t="t" r="r" b="b"/>
              <a:pathLst>
                <a:path w="80187" h="62930">
                  <a:moveTo>
                    <a:pt x="0" y="0"/>
                  </a:moveTo>
                  <a:lnTo>
                    <a:pt x="80187" y="0"/>
                  </a:lnTo>
                  <a:lnTo>
                    <a:pt x="80187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0187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33302" y="8343078"/>
            <a:ext cx="304461" cy="238936"/>
            <a:chOff x="0" y="0"/>
            <a:chExt cx="80187" cy="629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187" cy="62930"/>
            </a:xfrm>
            <a:custGeom>
              <a:avLst/>
              <a:gdLst/>
              <a:ahLst/>
              <a:cxnLst/>
              <a:rect l="l" t="t" r="r" b="b"/>
              <a:pathLst>
                <a:path w="80187" h="62930">
                  <a:moveTo>
                    <a:pt x="0" y="0"/>
                  </a:moveTo>
                  <a:lnTo>
                    <a:pt x="80187" y="0"/>
                  </a:lnTo>
                  <a:lnTo>
                    <a:pt x="80187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0187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229904" y="2647277"/>
            <a:ext cx="199132" cy="238936"/>
            <a:chOff x="0" y="0"/>
            <a:chExt cx="52446" cy="629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21756" y="711372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155750" y="764243"/>
            <a:ext cx="1962778" cy="66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4"/>
              </a:lnSpc>
            </a:pPr>
            <a:r>
              <a:rPr lang="en-US" sz="1779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PRE-LAUNCH PRODUCT REVIEWS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21756" y="1211495"/>
            <a:ext cx="1122735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6999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产品三</a:t>
            </a:r>
            <a:r>
              <a:rPr lang="zh-CN" altLang="en-US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：</a:t>
            </a:r>
            <a:r>
              <a:rPr lang="en-US" altLang="zh-CN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</a:t>
            </a:r>
            <a:r>
              <a:rPr lang="zh-CN" altLang="en-US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耳机</a:t>
            </a:r>
            <a:r>
              <a:rPr lang="en-US" altLang="zh-CN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+APP</a:t>
            </a:r>
            <a:endParaRPr lang="en-US" sz="6999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D114D-0DA1-4F39-07BC-9F3472DC5B65}"/>
              </a:ext>
            </a:extLst>
          </p:cNvPr>
          <p:cNvSpPr txBox="1"/>
          <p:nvPr/>
        </p:nvSpPr>
        <p:spPr>
          <a:xfrm>
            <a:off x="10829117" y="1368776"/>
            <a:ext cx="6289411" cy="1279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 dirty="0"/>
              <a:t>时髦设计，增加装饰感，适用于休闲及运动场景、全运会观众（语音交互，拥有</a:t>
            </a:r>
            <a:r>
              <a:rPr lang="en-US" altLang="zh-CN" sz="2000" dirty="0"/>
              <a:t>app</a:t>
            </a:r>
            <a:r>
              <a:rPr lang="zh-CN" altLang="en-US" sz="2000" dirty="0"/>
              <a:t>端，可通过按钮触发</a:t>
            </a:r>
            <a:r>
              <a:rPr lang="en-US" sz="2000" dirty="0"/>
              <a:t>AI</a:t>
            </a:r>
            <a:r>
              <a:rPr lang="zh-CN" altLang="en-US" sz="2000" dirty="0"/>
              <a:t>对答）</a:t>
            </a:r>
            <a:endParaRPr lang="en-US" altLang="zh-CN" sz="2000" dirty="0"/>
          </a:p>
          <a:p>
            <a:endParaRPr lang="zh-CN" altLang="en-US" sz="2000" dirty="0"/>
          </a:p>
          <a:p>
            <a:pPr algn="l">
              <a:lnSpc>
                <a:spcPts val="2968"/>
              </a:lnSpc>
            </a:pPr>
            <a:endParaRPr lang="en-US" sz="20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44C58-220A-2E2A-5F50-F99123CED30D}"/>
              </a:ext>
            </a:extLst>
          </p:cNvPr>
          <p:cNvSpPr txBox="1"/>
          <p:nvPr/>
        </p:nvSpPr>
        <p:spPr>
          <a:xfrm>
            <a:off x="1589638" y="2558177"/>
            <a:ext cx="69533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1</a:t>
            </a:r>
            <a:r>
              <a:rPr lang="zh-CN" altLang="en-US" sz="2400" dirty="0"/>
              <a:t>：全运会百事通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专为全运会定制，让用户拥有专属</a:t>
            </a:r>
            <a:r>
              <a:rPr lang="en-US" altLang="zh-CN" sz="2400" dirty="0"/>
              <a:t>AI</a:t>
            </a:r>
            <a:r>
              <a:rPr lang="zh-CN" altLang="en-US" sz="2400" dirty="0"/>
              <a:t>智能客服可解答全运会相关所有问题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语音控制支持：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App</a:t>
            </a:r>
            <a:r>
              <a:rPr lang="zh-CN" altLang="en-US" sz="2400" dirty="0"/>
              <a:t>端：语音提问吉祥物，实时对答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AI</a:t>
            </a:r>
            <a:r>
              <a:rPr lang="zh-CN" altLang="en-US" sz="2400" dirty="0"/>
              <a:t>耳机端：按钮触发智能回答</a:t>
            </a:r>
            <a:endParaRPr lang="en-US" altLang="zh-CN" sz="2400" dirty="0">
              <a:solidFill>
                <a:srgbClr val="000000"/>
              </a:solidFill>
              <a:latin typeface="Public Sans"/>
              <a:cs typeface="Public Sans"/>
              <a:sym typeface="Public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358F5-6746-5FB6-6ED9-9BF9E9BFA352}"/>
              </a:ext>
            </a:extLst>
          </p:cNvPr>
          <p:cNvSpPr txBox="1"/>
          <p:nvPr/>
        </p:nvSpPr>
        <p:spPr>
          <a:xfrm>
            <a:off x="1589638" y="5468828"/>
            <a:ext cx="69533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2</a:t>
            </a:r>
            <a:r>
              <a:rPr lang="zh-CN" altLang="en-US" sz="2400" dirty="0"/>
              <a:t>：</a:t>
            </a:r>
            <a:r>
              <a:rPr lang="en-US" altLang="zh-CN" sz="2400" dirty="0"/>
              <a:t>AI</a:t>
            </a:r>
            <a:r>
              <a:rPr lang="zh-CN" altLang="en-US" sz="2400" dirty="0"/>
              <a:t>全能翻译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支持粤语、普通话、英语三语实时翻译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适用于多语言沟通场景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耳机可播放语音翻译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9E768C-E8B0-AEE3-CFAC-AF8DD2203A77}"/>
              </a:ext>
            </a:extLst>
          </p:cNvPr>
          <p:cNvSpPr txBox="1"/>
          <p:nvPr/>
        </p:nvSpPr>
        <p:spPr>
          <a:xfrm>
            <a:off x="1521756" y="7858912"/>
            <a:ext cx="69533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3</a:t>
            </a:r>
            <a:r>
              <a:rPr lang="zh-CN" altLang="en-US" sz="2400" dirty="0"/>
              <a:t>：</a:t>
            </a:r>
            <a:r>
              <a:rPr lang="en-US" altLang="zh-CN" sz="2400" dirty="0"/>
              <a:t>AI</a:t>
            </a:r>
            <a:r>
              <a:rPr lang="zh-CN" altLang="en-US" sz="2400" dirty="0"/>
              <a:t>会议纪要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语音对话转录为文字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生成结构化会议纪要，提升工作效率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适用于企业、商务会议、学术研讨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C61D99-90EE-186A-7A5E-5A419C0EC9AC}"/>
              </a:ext>
            </a:extLst>
          </p:cNvPr>
          <p:cNvSpPr txBox="1"/>
          <p:nvPr/>
        </p:nvSpPr>
        <p:spPr>
          <a:xfrm>
            <a:off x="9192263" y="2520409"/>
            <a:ext cx="69533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4</a:t>
            </a:r>
            <a:r>
              <a:rPr lang="zh-CN" altLang="en-US" sz="2400" dirty="0"/>
              <a:t>：</a:t>
            </a:r>
            <a:r>
              <a:rPr lang="en-US" altLang="zh-CN" sz="2400" dirty="0"/>
              <a:t>AI</a:t>
            </a:r>
            <a:r>
              <a:rPr lang="zh-CN" altLang="en-US" sz="2400" dirty="0"/>
              <a:t>文案助手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智能生成高质量演讲稿，文案。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支持个性化风格调整，满足多种场景需求</a:t>
            </a:r>
            <a:endParaRPr lang="en-US" altLang="zh-CN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5EC9F-7D92-D53D-784E-95ED936663DD}"/>
              </a:ext>
            </a:extLst>
          </p:cNvPr>
          <p:cNvSpPr txBox="1"/>
          <p:nvPr/>
        </p:nvSpPr>
        <p:spPr>
          <a:xfrm>
            <a:off x="9192263" y="5468828"/>
            <a:ext cx="69533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5</a:t>
            </a:r>
            <a:r>
              <a:rPr lang="zh-CN" altLang="en-US" sz="2400" dirty="0"/>
              <a:t>：</a:t>
            </a:r>
            <a:r>
              <a:rPr lang="en-US" altLang="zh-CN" sz="2400" dirty="0"/>
              <a:t>AI</a:t>
            </a:r>
            <a:r>
              <a:rPr lang="zh-CN" altLang="en-US" sz="2400" dirty="0"/>
              <a:t>演讲助手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解决演讲者脱稿困扰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耳机可同步播放语音提示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帮助演讲者更流畅地表达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992691-7954-E7E9-95B5-7E7239AC97A6}"/>
              </a:ext>
            </a:extLst>
          </p:cNvPr>
          <p:cNvSpPr txBox="1"/>
          <p:nvPr/>
        </p:nvSpPr>
        <p:spPr>
          <a:xfrm>
            <a:off x="9192263" y="7870594"/>
            <a:ext cx="69533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/>
              <a:t>功能</a:t>
            </a:r>
            <a:r>
              <a:rPr lang="en-US" altLang="zh-CN" sz="2400" dirty="0"/>
              <a:t>6</a:t>
            </a:r>
            <a:r>
              <a:rPr lang="zh-CN" altLang="en-US" sz="2400" dirty="0"/>
              <a:t>：</a:t>
            </a:r>
            <a:r>
              <a:rPr lang="en-US" altLang="zh-CN" sz="2400" dirty="0"/>
              <a:t>APP</a:t>
            </a:r>
            <a:r>
              <a:rPr lang="zh-CN" altLang="en-US" sz="2400" dirty="0"/>
              <a:t>端其余功能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连接</a:t>
            </a:r>
            <a:r>
              <a:rPr lang="en-US" altLang="zh-CN" sz="2400" dirty="0" err="1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AI</a:t>
            </a:r>
            <a:r>
              <a:rPr lang="zh-CN" altLang="en-US" sz="2400" dirty="0"/>
              <a:t>，支持智能问答，提供精准解答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支持多语种同声传译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拥有</a:t>
            </a:r>
            <a:r>
              <a:rPr lang="en-US" altLang="zh-CN" sz="2400" dirty="0"/>
              <a:t>AI</a:t>
            </a:r>
            <a:r>
              <a:rPr lang="zh-CN" altLang="en-US" sz="2400" dirty="0"/>
              <a:t>构图功能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2689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96457" y="411712"/>
            <a:ext cx="8228471" cy="0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99905" y="1735381"/>
            <a:ext cx="0" cy="6961532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555011" y="1865345"/>
            <a:ext cx="0" cy="6947622"/>
          </a:xfrm>
          <a:prstGeom prst="line">
            <a:avLst/>
          </a:prstGeom>
          <a:ln w="95250" cap="flat">
            <a:solidFill>
              <a:srgbClr val="DBB3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323971" y="9244684"/>
            <a:ext cx="462080" cy="460887"/>
            <a:chOff x="0" y="0"/>
            <a:chExt cx="121700" cy="121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700" cy="121386"/>
            </a:xfrm>
            <a:custGeom>
              <a:avLst/>
              <a:gdLst/>
              <a:ahLst/>
              <a:cxnLst/>
              <a:rect l="l" t="t" r="r" b="b"/>
              <a:pathLst>
                <a:path w="121700" h="121386">
                  <a:moveTo>
                    <a:pt x="0" y="0"/>
                  </a:moveTo>
                  <a:lnTo>
                    <a:pt x="121700" y="0"/>
                  </a:lnTo>
                  <a:lnTo>
                    <a:pt x="121700" y="121386"/>
                  </a:lnTo>
                  <a:lnTo>
                    <a:pt x="0" y="121386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21700" cy="140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07392" y="679072"/>
            <a:ext cx="684290" cy="800764"/>
          </a:xfrm>
          <a:custGeom>
            <a:avLst/>
            <a:gdLst/>
            <a:ahLst/>
            <a:cxnLst/>
            <a:rect l="l" t="t" r="r" b="b"/>
            <a:pathLst>
              <a:path w="684290" h="800764">
                <a:moveTo>
                  <a:pt x="0" y="0"/>
                </a:moveTo>
                <a:lnTo>
                  <a:pt x="684290" y="0"/>
                </a:lnTo>
                <a:lnTo>
                  <a:pt x="684290" y="800765"/>
                </a:lnTo>
                <a:lnTo>
                  <a:pt x="0" y="800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169043" y="8336930"/>
            <a:ext cx="304552" cy="235558"/>
            <a:chOff x="0" y="0"/>
            <a:chExt cx="51533" cy="398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533" cy="39859"/>
            </a:xfrm>
            <a:custGeom>
              <a:avLst/>
              <a:gdLst/>
              <a:ahLst/>
              <a:cxnLst/>
              <a:rect l="l" t="t" r="r" b="b"/>
              <a:pathLst>
                <a:path w="51533" h="39859">
                  <a:moveTo>
                    <a:pt x="0" y="0"/>
                  </a:moveTo>
                  <a:lnTo>
                    <a:pt x="51533" y="0"/>
                  </a:lnTo>
                  <a:lnTo>
                    <a:pt x="51533" y="39859"/>
                  </a:lnTo>
                  <a:lnTo>
                    <a:pt x="0" y="39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1533" cy="58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86088" y="2647277"/>
            <a:ext cx="199132" cy="238936"/>
            <a:chOff x="0" y="0"/>
            <a:chExt cx="52446" cy="629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55004" y="2647277"/>
            <a:ext cx="199132" cy="238936"/>
            <a:chOff x="0" y="0"/>
            <a:chExt cx="52446" cy="629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299280" y="8309563"/>
            <a:ext cx="304461" cy="238936"/>
            <a:chOff x="0" y="0"/>
            <a:chExt cx="80187" cy="629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187" cy="62930"/>
            </a:xfrm>
            <a:custGeom>
              <a:avLst/>
              <a:gdLst/>
              <a:ahLst/>
              <a:cxnLst/>
              <a:rect l="l" t="t" r="r" b="b"/>
              <a:pathLst>
                <a:path w="80187" h="62930">
                  <a:moveTo>
                    <a:pt x="0" y="0"/>
                  </a:moveTo>
                  <a:lnTo>
                    <a:pt x="80187" y="0"/>
                  </a:lnTo>
                  <a:lnTo>
                    <a:pt x="80187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0187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33302" y="8343078"/>
            <a:ext cx="304461" cy="238936"/>
            <a:chOff x="0" y="0"/>
            <a:chExt cx="80187" cy="629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187" cy="62930"/>
            </a:xfrm>
            <a:custGeom>
              <a:avLst/>
              <a:gdLst/>
              <a:ahLst/>
              <a:cxnLst/>
              <a:rect l="l" t="t" r="r" b="b"/>
              <a:pathLst>
                <a:path w="80187" h="62930">
                  <a:moveTo>
                    <a:pt x="0" y="0"/>
                  </a:moveTo>
                  <a:lnTo>
                    <a:pt x="80187" y="0"/>
                  </a:lnTo>
                  <a:lnTo>
                    <a:pt x="80187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0187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229904" y="2647277"/>
            <a:ext cx="199132" cy="238936"/>
            <a:chOff x="0" y="0"/>
            <a:chExt cx="52446" cy="629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446" cy="62930"/>
            </a:xfrm>
            <a:custGeom>
              <a:avLst/>
              <a:gdLst/>
              <a:ahLst/>
              <a:cxnLst/>
              <a:rect l="l" t="t" r="r" b="b"/>
              <a:pathLst>
                <a:path w="52446" h="62930">
                  <a:moveTo>
                    <a:pt x="0" y="0"/>
                  </a:moveTo>
                  <a:lnTo>
                    <a:pt x="52446" y="0"/>
                  </a:lnTo>
                  <a:lnTo>
                    <a:pt x="52446" y="62930"/>
                  </a:lnTo>
                  <a:lnTo>
                    <a:pt x="0" y="6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52446" cy="81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947935" y="3488155"/>
            <a:ext cx="4203539" cy="6501312"/>
          </a:xfrm>
          <a:custGeom>
            <a:avLst/>
            <a:gdLst/>
            <a:ahLst/>
            <a:cxnLst/>
            <a:rect l="l" t="t" r="r" b="b"/>
            <a:pathLst>
              <a:path w="4203539" h="6356958">
                <a:moveTo>
                  <a:pt x="0" y="0"/>
                </a:moveTo>
                <a:lnTo>
                  <a:pt x="4203539" y="0"/>
                </a:lnTo>
                <a:lnTo>
                  <a:pt x="420353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2749116" y="3548377"/>
            <a:ext cx="4359257" cy="6441090"/>
          </a:xfrm>
          <a:custGeom>
            <a:avLst/>
            <a:gdLst/>
            <a:ahLst/>
            <a:cxnLst/>
            <a:rect l="l" t="t" r="r" b="b"/>
            <a:pathLst>
              <a:path w="4203539" h="6356958">
                <a:moveTo>
                  <a:pt x="0" y="0"/>
                </a:moveTo>
                <a:lnTo>
                  <a:pt x="4203539" y="0"/>
                </a:lnTo>
                <a:lnTo>
                  <a:pt x="420353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7364978" y="3525533"/>
            <a:ext cx="4241191" cy="6431696"/>
          </a:xfrm>
          <a:custGeom>
            <a:avLst/>
            <a:gdLst/>
            <a:ahLst/>
            <a:cxnLst/>
            <a:rect l="l" t="t" r="r" b="b"/>
            <a:pathLst>
              <a:path w="4241191" h="6431696">
                <a:moveTo>
                  <a:pt x="0" y="0"/>
                </a:moveTo>
                <a:lnTo>
                  <a:pt x="4241190" y="0"/>
                </a:lnTo>
                <a:lnTo>
                  <a:pt x="4241190" y="6431696"/>
                </a:lnTo>
                <a:lnTo>
                  <a:pt x="0" y="6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8088578" y="3690649"/>
            <a:ext cx="2886118" cy="5946672"/>
          </a:xfrm>
          <a:custGeom>
            <a:avLst/>
            <a:gdLst/>
            <a:ahLst/>
            <a:cxnLst/>
            <a:rect l="l" t="t" r="r" b="b"/>
            <a:pathLst>
              <a:path w="2886118" h="5946672">
                <a:moveTo>
                  <a:pt x="0" y="0"/>
                </a:moveTo>
                <a:lnTo>
                  <a:pt x="2886118" y="0"/>
                </a:lnTo>
                <a:lnTo>
                  <a:pt x="2886118" y="5946672"/>
                </a:lnTo>
                <a:lnTo>
                  <a:pt x="0" y="5946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521756" y="711372"/>
            <a:ext cx="2140583" cy="36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15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Gaia AI Lab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67925" y="2415590"/>
            <a:ext cx="558376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小初高教材同步辅导（口语评测，实时打分，单词及听力辅导</a:t>
            </a:r>
            <a:r>
              <a:rPr lang="en-US" sz="28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）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155750" y="764243"/>
            <a:ext cx="1962778" cy="66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4"/>
              </a:lnSpc>
            </a:pPr>
            <a:r>
              <a:rPr lang="en-US" sz="1779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PRE-LAUNCH PRODUCT REVIEWS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21756" y="1211495"/>
            <a:ext cx="1122735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6999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产品四</a:t>
            </a:r>
            <a:r>
              <a:rPr lang="zh-CN" altLang="en-US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：</a:t>
            </a:r>
            <a:r>
              <a:rPr lang="en-US" altLang="zh-CN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</a:t>
            </a:r>
            <a:r>
              <a:rPr lang="zh-CN" altLang="en-US" sz="6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手机</a:t>
            </a:r>
            <a:endParaRPr lang="en-US" sz="6999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996739" y="2578627"/>
            <a:ext cx="40423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ChatUni英语</a:t>
            </a:r>
            <a:r>
              <a:rPr lang="en-US" sz="28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</a:t>
            </a:r>
            <a:r>
              <a:rPr lang="en-US" sz="28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日语</a:t>
            </a:r>
            <a:endParaRPr lang="en-US" sz="28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437162" y="2537356"/>
            <a:ext cx="40423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AI助手</a:t>
            </a:r>
            <a:endParaRPr lang="en-US" sz="28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367538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970" y="1688042"/>
            <a:ext cx="6313265" cy="7194300"/>
          </a:xfrm>
          <a:custGeom>
            <a:avLst/>
            <a:gdLst/>
            <a:ahLst/>
            <a:cxnLst/>
            <a:rect l="l" t="t" r="r" b="b"/>
            <a:pathLst>
              <a:path w="7292771" h="8310499">
                <a:moveTo>
                  <a:pt x="0" y="0"/>
                </a:moveTo>
                <a:lnTo>
                  <a:pt x="7292771" y="0"/>
                </a:lnTo>
                <a:lnTo>
                  <a:pt x="7292771" y="8310499"/>
                </a:lnTo>
                <a:lnTo>
                  <a:pt x="0" y="8310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1000" y="768070"/>
            <a:ext cx="7818906" cy="127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50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小初高教学同步辅导</a:t>
            </a:r>
            <a:endParaRPr lang="en-US" sz="50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900"/>
              </a:lnSpc>
            </a:pPr>
            <a:endParaRPr lang="en-US" sz="50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1BA18C03-A7D7-8029-E0DC-F6908A23B6F8}"/>
              </a:ext>
            </a:extLst>
          </p:cNvPr>
          <p:cNvSpPr/>
          <p:nvPr/>
        </p:nvSpPr>
        <p:spPr>
          <a:xfrm>
            <a:off x="6712110" y="1688042"/>
            <a:ext cx="11423490" cy="7194300"/>
          </a:xfrm>
          <a:custGeom>
            <a:avLst/>
            <a:gdLst/>
            <a:ahLst/>
            <a:cxnLst/>
            <a:rect l="l" t="t" r="r" b="b"/>
            <a:pathLst>
              <a:path w="18288000" h="10313069">
                <a:moveTo>
                  <a:pt x="0" y="0"/>
                </a:moveTo>
                <a:lnTo>
                  <a:pt x="18288000" y="0"/>
                </a:lnTo>
                <a:lnTo>
                  <a:pt x="18288000" y="10313069"/>
                </a:lnTo>
                <a:lnTo>
                  <a:pt x="0" y="10313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53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406" y="1847445"/>
            <a:ext cx="4886868" cy="7410855"/>
          </a:xfrm>
          <a:custGeom>
            <a:avLst/>
            <a:gdLst/>
            <a:ahLst/>
            <a:cxnLst/>
            <a:rect l="l" t="t" r="r" b="b"/>
            <a:pathLst>
              <a:path w="4886868" h="7410855">
                <a:moveTo>
                  <a:pt x="0" y="0"/>
                </a:moveTo>
                <a:lnTo>
                  <a:pt x="4886868" y="0"/>
                </a:lnTo>
                <a:lnTo>
                  <a:pt x="4886868" y="7410855"/>
                </a:lnTo>
                <a:lnTo>
                  <a:pt x="0" y="7410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4167" y="2037699"/>
            <a:ext cx="3325500" cy="6851991"/>
          </a:xfrm>
          <a:custGeom>
            <a:avLst/>
            <a:gdLst/>
            <a:ahLst/>
            <a:cxnLst/>
            <a:rect l="l" t="t" r="r" b="b"/>
            <a:pathLst>
              <a:path w="3325500" h="6851991">
                <a:moveTo>
                  <a:pt x="0" y="0"/>
                </a:moveTo>
                <a:lnTo>
                  <a:pt x="3325499" y="0"/>
                </a:lnTo>
                <a:lnTo>
                  <a:pt x="3325499" y="6851991"/>
                </a:lnTo>
                <a:lnTo>
                  <a:pt x="0" y="6851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66596" y="1847445"/>
            <a:ext cx="10102165" cy="7068381"/>
          </a:xfrm>
          <a:custGeom>
            <a:avLst/>
            <a:gdLst/>
            <a:ahLst/>
            <a:cxnLst/>
            <a:rect l="l" t="t" r="r" b="b"/>
            <a:pathLst>
              <a:path w="10102165" h="7068381">
                <a:moveTo>
                  <a:pt x="0" y="0"/>
                </a:moveTo>
                <a:lnTo>
                  <a:pt x="10102166" y="0"/>
                </a:lnTo>
                <a:lnTo>
                  <a:pt x="10102166" y="7068381"/>
                </a:lnTo>
                <a:lnTo>
                  <a:pt x="0" y="7068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62" r="-135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0406" y="730901"/>
            <a:ext cx="9011591" cy="118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8"/>
              </a:lnSpc>
            </a:pPr>
            <a:r>
              <a:rPr lang="en-US" sz="469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CHATUNI英语/CHATUNI日语</a:t>
            </a:r>
          </a:p>
          <a:p>
            <a:pPr algn="l">
              <a:lnSpc>
                <a:spcPts val="4598"/>
              </a:lnSpc>
            </a:pPr>
            <a:endParaRPr lang="en-US" sz="4691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56619" y="9324975"/>
            <a:ext cx="9011591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AI助教实时对话，打造标准口语</a:t>
            </a:r>
          </a:p>
          <a:p>
            <a:pPr algn="l">
              <a:lnSpc>
                <a:spcPts val="2940"/>
              </a:lnSpc>
            </a:pPr>
            <a:endParaRPr lang="en-US" sz="3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34570" y="9324975"/>
            <a:ext cx="9011591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日语教材+备考</a:t>
            </a:r>
          </a:p>
          <a:p>
            <a:pPr algn="l">
              <a:lnSpc>
                <a:spcPts val="2940"/>
              </a:lnSpc>
            </a:pPr>
            <a:endParaRPr lang="en-US" sz="3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0">
            <a:extLst>
              <a:ext uri="{FF2B5EF4-FFF2-40B4-BE49-F238E27FC236}">
                <a16:creationId xmlns:a16="http://schemas.microsoft.com/office/drawing/2014/main" id="{D1B736BD-84FA-AD93-5DD5-C92BF28EAC03}"/>
              </a:ext>
            </a:extLst>
          </p:cNvPr>
          <p:cNvGrpSpPr/>
          <p:nvPr/>
        </p:nvGrpSpPr>
        <p:grpSpPr>
          <a:xfrm>
            <a:off x="9791700" y="338093"/>
            <a:ext cx="5295900" cy="8554915"/>
            <a:chOff x="0" y="0"/>
            <a:chExt cx="1252550" cy="1220755"/>
          </a:xfrm>
        </p:grpSpPr>
        <p:sp>
          <p:nvSpPr>
            <p:cNvPr id="10" name="Freeform 31">
              <a:extLst>
                <a:ext uri="{FF2B5EF4-FFF2-40B4-BE49-F238E27FC236}">
                  <a16:creationId xmlns:a16="http://schemas.microsoft.com/office/drawing/2014/main" id="{06EDA1E1-3B5F-9756-BE30-2DE4E0CBCDD3}"/>
                </a:ext>
              </a:extLst>
            </p:cNvPr>
            <p:cNvSpPr/>
            <p:nvPr/>
          </p:nvSpPr>
          <p:spPr>
            <a:xfrm>
              <a:off x="0" y="0"/>
              <a:ext cx="1252550" cy="1220755"/>
            </a:xfrm>
            <a:custGeom>
              <a:avLst/>
              <a:gdLst/>
              <a:ahLst/>
              <a:cxnLst/>
              <a:rect l="l" t="t" r="r" b="b"/>
              <a:pathLst>
                <a:path w="1252550" h="1220755">
                  <a:moveTo>
                    <a:pt x="0" y="0"/>
                  </a:moveTo>
                  <a:lnTo>
                    <a:pt x="1252550" y="0"/>
                  </a:lnTo>
                  <a:lnTo>
                    <a:pt x="1252550" y="1220755"/>
                  </a:lnTo>
                  <a:lnTo>
                    <a:pt x="0" y="1220755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32">
              <a:extLst>
                <a:ext uri="{FF2B5EF4-FFF2-40B4-BE49-F238E27FC236}">
                  <a16:creationId xmlns:a16="http://schemas.microsoft.com/office/drawing/2014/main" id="{A3506AA2-E028-5107-0474-C630C1F6B709}"/>
                </a:ext>
              </a:extLst>
            </p:cNvPr>
            <p:cNvSpPr txBox="1"/>
            <p:nvPr/>
          </p:nvSpPr>
          <p:spPr>
            <a:xfrm>
              <a:off x="0" y="-19050"/>
              <a:ext cx="1252550" cy="1239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grpSp>
        <p:nvGrpSpPr>
          <p:cNvPr id="4" name="Group 30">
            <a:extLst>
              <a:ext uri="{FF2B5EF4-FFF2-40B4-BE49-F238E27FC236}">
                <a16:creationId xmlns:a16="http://schemas.microsoft.com/office/drawing/2014/main" id="{9888B2DC-E3B1-3A03-5494-F6C199F36627}"/>
              </a:ext>
            </a:extLst>
          </p:cNvPr>
          <p:cNvGrpSpPr/>
          <p:nvPr/>
        </p:nvGrpSpPr>
        <p:grpSpPr>
          <a:xfrm>
            <a:off x="3467100" y="343536"/>
            <a:ext cx="5295900" cy="8554915"/>
            <a:chOff x="0" y="0"/>
            <a:chExt cx="1252550" cy="1220755"/>
          </a:xfrm>
        </p:grpSpPr>
        <p:sp>
          <p:nvSpPr>
            <p:cNvPr id="5" name="Freeform 31">
              <a:extLst>
                <a:ext uri="{FF2B5EF4-FFF2-40B4-BE49-F238E27FC236}">
                  <a16:creationId xmlns:a16="http://schemas.microsoft.com/office/drawing/2014/main" id="{7CBB65DD-8966-D68D-38FA-4C6205D04096}"/>
                </a:ext>
              </a:extLst>
            </p:cNvPr>
            <p:cNvSpPr/>
            <p:nvPr/>
          </p:nvSpPr>
          <p:spPr>
            <a:xfrm>
              <a:off x="0" y="0"/>
              <a:ext cx="1252550" cy="1220755"/>
            </a:xfrm>
            <a:custGeom>
              <a:avLst/>
              <a:gdLst/>
              <a:ahLst/>
              <a:cxnLst/>
              <a:rect l="l" t="t" r="r" b="b"/>
              <a:pathLst>
                <a:path w="1252550" h="1220755">
                  <a:moveTo>
                    <a:pt x="0" y="0"/>
                  </a:moveTo>
                  <a:lnTo>
                    <a:pt x="1252550" y="0"/>
                  </a:lnTo>
                  <a:lnTo>
                    <a:pt x="1252550" y="1220755"/>
                  </a:lnTo>
                  <a:lnTo>
                    <a:pt x="0" y="1220755"/>
                  </a:lnTo>
                  <a:close/>
                </a:path>
              </a:pathLst>
            </a:custGeom>
            <a:solidFill>
              <a:srgbClr val="DB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32">
              <a:extLst>
                <a:ext uri="{FF2B5EF4-FFF2-40B4-BE49-F238E27FC236}">
                  <a16:creationId xmlns:a16="http://schemas.microsoft.com/office/drawing/2014/main" id="{840DEFBB-B95A-5E24-EFEF-78D4083DC225}"/>
                </a:ext>
              </a:extLst>
            </p:cNvPr>
            <p:cNvSpPr txBox="1"/>
            <p:nvPr/>
          </p:nvSpPr>
          <p:spPr>
            <a:xfrm>
              <a:off x="0" y="-19050"/>
              <a:ext cx="1252550" cy="1239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2"/>
                </a:lnSpc>
              </a:pPr>
              <a:endParaRPr/>
            </a:p>
          </p:txBody>
        </p:sp>
      </p:grpSp>
      <p:pic>
        <p:nvPicPr>
          <p:cNvPr id="7" name="chatuni课程demo">
            <a:hlinkClick r:id="" action="ppaction://media"/>
            <a:extLst>
              <a:ext uri="{FF2B5EF4-FFF2-40B4-BE49-F238E27FC236}">
                <a16:creationId xmlns:a16="http://schemas.microsoft.com/office/drawing/2014/main" id="{D9190671-8B3C-3F84-B218-31EF5C3C8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418" r="33535"/>
          <a:stretch/>
        </p:blipFill>
        <p:spPr>
          <a:xfrm>
            <a:off x="3604886" y="495300"/>
            <a:ext cx="5005714" cy="8197764"/>
          </a:xfrm>
          <a:prstGeom prst="rect">
            <a:avLst/>
          </a:prstGeom>
        </p:spPr>
      </p:pic>
      <p:pic>
        <p:nvPicPr>
          <p:cNvPr id="8" name="外教视频">
            <a:hlinkClick r:id="" action="ppaction://media"/>
            <a:extLst>
              <a:ext uri="{FF2B5EF4-FFF2-40B4-BE49-F238E27FC236}">
                <a16:creationId xmlns:a16="http://schemas.microsoft.com/office/drawing/2014/main" id="{C18B84BE-7885-4B44-D525-E40BB11227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33598" r="33298"/>
          <a:stretch/>
        </p:blipFill>
        <p:spPr>
          <a:xfrm>
            <a:off x="9933140" y="465751"/>
            <a:ext cx="5002060" cy="8259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DE575A-4445-41BE-0F65-B642F837D4A6}"/>
              </a:ext>
            </a:extLst>
          </p:cNvPr>
          <p:cNvSpPr txBox="1"/>
          <p:nvPr/>
        </p:nvSpPr>
        <p:spPr>
          <a:xfrm>
            <a:off x="4572000" y="9614289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effectLst/>
                <a:highlight>
                  <a:srgbClr val="FFFFFF"/>
                </a:highlight>
                <a:latin typeface="Montserrat" pitchFamily="2" charset="77"/>
              </a:rPr>
              <a:t>备考听力</a:t>
            </a:r>
            <a:r>
              <a:rPr lang="en-US" altLang="zh-CN" sz="2800" b="1" dirty="0">
                <a:effectLst/>
                <a:highlight>
                  <a:srgbClr val="FFFFFF"/>
                </a:highlight>
                <a:latin typeface="Montserrat" pitchFamily="2" charset="77"/>
              </a:rPr>
              <a:t>+</a:t>
            </a:r>
            <a:r>
              <a:rPr lang="zh-CN" altLang="en-US" sz="2800" b="1" dirty="0">
                <a:effectLst/>
                <a:highlight>
                  <a:srgbClr val="FFFFFF"/>
                </a:highlight>
                <a:latin typeface="Montserrat" pitchFamily="2" charset="77"/>
              </a:rPr>
              <a:t>口语训练</a:t>
            </a:r>
            <a:endParaRPr lang="zh-CN" altLang="en-US" sz="2800" dirty="0">
              <a:effectLst/>
              <a:highlight>
                <a:srgbClr val="FFFFFF"/>
              </a:highlight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A4948-0E35-14BC-4FB0-5BE962196E21}"/>
              </a:ext>
            </a:extLst>
          </p:cNvPr>
          <p:cNvSpPr txBox="1"/>
          <p:nvPr/>
        </p:nvSpPr>
        <p:spPr>
          <a:xfrm>
            <a:off x="11277600" y="9577784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effectLst/>
                <a:highlight>
                  <a:srgbClr val="FFFFFF"/>
                </a:highlight>
                <a:latin typeface="Montserrat" pitchFamily="2" charset="77"/>
              </a:rPr>
              <a:t>外教实时聊天</a:t>
            </a:r>
            <a:endParaRPr lang="zh-CN" altLang="en-US" sz="2800" dirty="0">
              <a:effectLst/>
              <a:highlight>
                <a:srgbClr val="FFFFFF"/>
              </a:highligh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3215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1314</Words>
  <Application>Microsoft Macintosh PowerPoint</Application>
  <PresentationFormat>Custom</PresentationFormat>
  <Paragraphs>237</Paragraphs>
  <Slides>21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Open Sauce</vt:lpstr>
      <vt:lpstr>Calibri</vt:lpstr>
      <vt:lpstr>Public Sans</vt:lpstr>
      <vt:lpstr>Montserrat Bold</vt:lpstr>
      <vt:lpstr>Montserrat</vt:lpstr>
      <vt:lpstr>Aptos</vt:lpstr>
      <vt:lpstr>Montserrat Semi-Bold</vt:lpstr>
      <vt:lpstr>Arial</vt:lpstr>
      <vt:lpstr>Montserrat Classic Bold</vt:lpstr>
      <vt:lpstr>MicrosoftYaHei</vt:lpstr>
      <vt:lpstr>ArialMT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Gaia AI Lab</dc:title>
  <cp:lastModifiedBy>猪仔包 Zhu</cp:lastModifiedBy>
  <cp:revision>13</cp:revision>
  <dcterms:created xsi:type="dcterms:W3CDTF">2006-08-16T00:00:00Z</dcterms:created>
  <dcterms:modified xsi:type="dcterms:W3CDTF">2025-03-13T23:06:39Z</dcterms:modified>
  <dc:identifier>DAGXK4ij9uo</dc:identifier>
</cp:coreProperties>
</file>